
<file path=[Content_Types].xml><?xml version="1.0" encoding="utf-8"?>
<Types xmlns="http://schemas.openxmlformats.org/package/2006/content-types"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6.xml" ContentType="application/vnd.openxmlformats-officedocument.them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wmf" ContentType="image/x-wmf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notesSlides/notesSlide12.xml" ContentType="application/vnd.openxmlformats-officedocument.presentationml.notesSlide+xml"/>
  <Default Extension="doc" ContentType="application/msword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Default Extension="bin" ContentType="application/vnd.openxmlformats-officedocument.oleObject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slideLayouts/slideLayout215.xml" ContentType="application/vnd.openxmlformats-officedocument.presentationml.slideLayout+xml"/>
  <Default Extension="gif" ContentType="image/gif"/>
  <Override PartName="/ppt/slideLayouts/slideLayout262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notesSlides/notesSlide11.xml" ContentType="application/vnd.openxmlformats-officedocument.presentationml.notes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44" r:id="rId7"/>
    <p:sldMasterId id="2147483756" r:id="rId8"/>
    <p:sldMasterId id="2147483768" r:id="rId9"/>
    <p:sldMasterId id="2147483792" r:id="rId10"/>
    <p:sldMasterId id="2147483806" r:id="rId11"/>
    <p:sldMasterId id="2147483818" r:id="rId12"/>
    <p:sldMasterId id="2147483830" r:id="rId13"/>
    <p:sldMasterId id="2147483842" r:id="rId14"/>
    <p:sldMasterId id="2147483854" r:id="rId15"/>
    <p:sldMasterId id="2147483866" r:id="rId16"/>
    <p:sldMasterId id="2147483878" r:id="rId17"/>
    <p:sldMasterId id="2147484455" r:id="rId18"/>
    <p:sldMasterId id="2147484482" r:id="rId19"/>
    <p:sldMasterId id="2147484494" r:id="rId20"/>
    <p:sldMasterId id="2147484521" r:id="rId21"/>
    <p:sldMasterId id="2147484535" r:id="rId22"/>
    <p:sldMasterId id="2147484550" r:id="rId23"/>
    <p:sldMasterId id="2147484562" r:id="rId24"/>
    <p:sldMasterId id="2147484577" r:id="rId25"/>
    <p:sldMasterId id="2147484589" r:id="rId26"/>
  </p:sldMasterIdLst>
  <p:notesMasterIdLst>
    <p:notesMasterId r:id="rId71"/>
  </p:notesMasterIdLst>
  <p:sldIdLst>
    <p:sldId id="257" r:id="rId27"/>
    <p:sldId id="258" r:id="rId28"/>
    <p:sldId id="305" r:id="rId29"/>
    <p:sldId id="306" r:id="rId30"/>
    <p:sldId id="280" r:id="rId31"/>
    <p:sldId id="307" r:id="rId32"/>
    <p:sldId id="309" r:id="rId33"/>
    <p:sldId id="318" r:id="rId34"/>
    <p:sldId id="261" r:id="rId35"/>
    <p:sldId id="259" r:id="rId36"/>
    <p:sldId id="262" r:id="rId37"/>
    <p:sldId id="299" r:id="rId38"/>
    <p:sldId id="263" r:id="rId39"/>
    <p:sldId id="264" r:id="rId40"/>
    <p:sldId id="265" r:id="rId41"/>
    <p:sldId id="267" r:id="rId42"/>
    <p:sldId id="276" r:id="rId43"/>
    <p:sldId id="294" r:id="rId44"/>
    <p:sldId id="295" r:id="rId45"/>
    <p:sldId id="311" r:id="rId46"/>
    <p:sldId id="313" r:id="rId47"/>
    <p:sldId id="268" r:id="rId48"/>
    <p:sldId id="269" r:id="rId49"/>
    <p:sldId id="270" r:id="rId50"/>
    <p:sldId id="271" r:id="rId51"/>
    <p:sldId id="272" r:id="rId52"/>
    <p:sldId id="284" r:id="rId53"/>
    <p:sldId id="297" r:id="rId54"/>
    <p:sldId id="315" r:id="rId55"/>
    <p:sldId id="316" r:id="rId56"/>
    <p:sldId id="319" r:id="rId57"/>
    <p:sldId id="275" r:id="rId58"/>
    <p:sldId id="302" r:id="rId59"/>
    <p:sldId id="286" r:id="rId60"/>
    <p:sldId id="285" r:id="rId61"/>
    <p:sldId id="287" r:id="rId62"/>
    <p:sldId id="290" r:id="rId63"/>
    <p:sldId id="291" r:id="rId64"/>
    <p:sldId id="292" r:id="rId65"/>
    <p:sldId id="293" r:id="rId66"/>
    <p:sldId id="289" r:id="rId67"/>
    <p:sldId id="310" r:id="rId68"/>
    <p:sldId id="314" r:id="rId69"/>
    <p:sldId id="317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Osaka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Osaka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Osaka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Osaka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Osaka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Osaka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Osaka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Osaka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Osaka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000099"/>
    <a:srgbClr val="00CCFF"/>
    <a:srgbClr val="0099CC"/>
    <a:srgbClr val="336699"/>
    <a:srgbClr val="3366FF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19" autoAdjust="0"/>
    <p:restoredTop sz="94660"/>
  </p:normalViewPr>
  <p:slideViewPr>
    <p:cSldViewPr>
      <p:cViewPr varScale="1">
        <p:scale>
          <a:sx n="122" d="100"/>
          <a:sy n="122" d="100"/>
        </p:scale>
        <p:origin x="-15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61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wmf"/></Relationships>
</file>

<file path=ppt/drawings/_rels/vmlDrawing29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wmf"/><Relationship Id="rId3" Type="http://schemas.openxmlformats.org/officeDocument/2006/relationships/image" Target="../media/image203.wmf"/><Relationship Id="rId7" Type="http://schemas.openxmlformats.org/officeDocument/2006/relationships/image" Target="../media/image207.wmf"/><Relationship Id="rId2" Type="http://schemas.openxmlformats.org/officeDocument/2006/relationships/image" Target="../media/image202.wmf"/><Relationship Id="rId1" Type="http://schemas.openxmlformats.org/officeDocument/2006/relationships/image" Target="../media/image201.wmf"/><Relationship Id="rId6" Type="http://schemas.openxmlformats.org/officeDocument/2006/relationships/image" Target="../media/image206.wmf"/><Relationship Id="rId5" Type="http://schemas.openxmlformats.org/officeDocument/2006/relationships/image" Target="../media/image205.wmf"/><Relationship Id="rId4" Type="http://schemas.openxmlformats.org/officeDocument/2006/relationships/image" Target="../media/image20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wmf"/><Relationship Id="rId2" Type="http://schemas.openxmlformats.org/officeDocument/2006/relationships/image" Target="../media/image210.wmf"/><Relationship Id="rId1" Type="http://schemas.openxmlformats.org/officeDocument/2006/relationships/image" Target="../media/image209.wmf"/><Relationship Id="rId6" Type="http://schemas.openxmlformats.org/officeDocument/2006/relationships/image" Target="../media/image214.wmf"/><Relationship Id="rId5" Type="http://schemas.openxmlformats.org/officeDocument/2006/relationships/image" Target="../media/image213.wmf"/><Relationship Id="rId4" Type="http://schemas.openxmlformats.org/officeDocument/2006/relationships/image" Target="../media/image212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wmf"/><Relationship Id="rId7" Type="http://schemas.openxmlformats.org/officeDocument/2006/relationships/image" Target="../media/image221.wmf"/><Relationship Id="rId2" Type="http://schemas.openxmlformats.org/officeDocument/2006/relationships/image" Target="../media/image216.wmf"/><Relationship Id="rId1" Type="http://schemas.openxmlformats.org/officeDocument/2006/relationships/image" Target="../media/image215.wmf"/><Relationship Id="rId6" Type="http://schemas.openxmlformats.org/officeDocument/2006/relationships/image" Target="../media/image220.wmf"/><Relationship Id="rId5" Type="http://schemas.openxmlformats.org/officeDocument/2006/relationships/image" Target="../media/image219.wmf"/><Relationship Id="rId4" Type="http://schemas.openxmlformats.org/officeDocument/2006/relationships/image" Target="../media/image218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wmf"/><Relationship Id="rId2" Type="http://schemas.openxmlformats.org/officeDocument/2006/relationships/image" Target="../media/image223.wmf"/><Relationship Id="rId1" Type="http://schemas.openxmlformats.org/officeDocument/2006/relationships/image" Target="../media/image222.wmf"/><Relationship Id="rId4" Type="http://schemas.openxmlformats.org/officeDocument/2006/relationships/image" Target="../media/image22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1D4D92-7F8E-4613-84D4-99E439F0BE78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FEC1A7-FBB5-4D80-A0A9-DF27FAE14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AAAB94-2967-4FEA-82DE-54A72C4FADEF}" type="slidenum">
              <a:rPr lang="en-US" smtClean="0">
                <a:ea typeface="Osaka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>
              <a:ea typeface="Osaka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5CDE7E-0CE8-48A7-ACF2-7582240E4DF2}" type="slidenum">
              <a:rPr lang="en-US" smtClean="0">
                <a:solidFill>
                  <a:srgbClr val="000000"/>
                </a:solidFill>
                <a:ea typeface="Osaka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>
              <a:solidFill>
                <a:srgbClr val="000000"/>
              </a:solidFill>
              <a:ea typeface="Osaka" charset="-128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84949" rIns="84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F1E3FD-04BC-4AA5-894E-9C784CB7C442}" type="slidenum">
              <a:rPr lang="en-US" smtClean="0">
                <a:solidFill>
                  <a:srgbClr val="000000"/>
                </a:solidFill>
                <a:ea typeface="Osaka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mtClean="0">
              <a:solidFill>
                <a:srgbClr val="000000"/>
              </a:solidFill>
              <a:ea typeface="Osaka" charset="-128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4988"/>
            <a:ext cx="5032375" cy="4111625"/>
          </a:xfrm>
          <a:noFill/>
        </p:spPr>
        <p:txBody>
          <a:bodyPr wrap="square" lIns="92038" tIns="46018" rIns="92038" bIns="4601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A74B8C-F22C-426F-984F-73B7BA939486}" type="slidenum">
              <a:rPr lang="en-US" smtClean="0">
                <a:solidFill>
                  <a:srgbClr val="000000"/>
                </a:solidFill>
                <a:ea typeface="Osaka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smtClean="0">
              <a:solidFill>
                <a:srgbClr val="000000"/>
              </a:solidFill>
              <a:ea typeface="Osaka" charset="-128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4988"/>
            <a:ext cx="5032375" cy="4111625"/>
          </a:xfrm>
          <a:noFill/>
        </p:spPr>
        <p:txBody>
          <a:bodyPr wrap="square" lIns="92038" tIns="46018" rIns="92038" bIns="4601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763AA8-7A23-4428-B467-6F4421C574D5}" type="slidenum">
              <a:rPr lang="en-US" smtClean="0">
                <a:solidFill>
                  <a:srgbClr val="000000"/>
                </a:solidFill>
                <a:ea typeface="Osaka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smtClean="0">
              <a:solidFill>
                <a:srgbClr val="000000"/>
              </a:solidFill>
              <a:ea typeface="Osaka" charset="-128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4988"/>
            <a:ext cx="5032375" cy="4111625"/>
          </a:xfrm>
          <a:noFill/>
        </p:spPr>
        <p:txBody>
          <a:bodyPr wrap="square" lIns="92038" tIns="46018" rIns="92038" bIns="4601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C6854E-85BF-4C51-B59C-CE857997EACB}" type="slidenum">
              <a:rPr lang="en-US" smtClean="0">
                <a:solidFill>
                  <a:srgbClr val="000000"/>
                </a:solidFill>
                <a:ea typeface="Osaka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mtClean="0">
              <a:solidFill>
                <a:srgbClr val="000000"/>
              </a:solidFill>
              <a:ea typeface="Osaka" charset="-128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4988"/>
            <a:ext cx="5032375" cy="4111625"/>
          </a:xfrm>
          <a:noFill/>
        </p:spPr>
        <p:txBody>
          <a:bodyPr wrap="square" lIns="92038" tIns="46018" rIns="92038" bIns="4601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84E44A-99EF-4D8E-ADD6-3345971F7AA7}" type="slidenum">
              <a:rPr lang="en-US" smtClean="0">
                <a:solidFill>
                  <a:srgbClr val="000000"/>
                </a:solidFill>
                <a:ea typeface="Osaka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solidFill>
                <a:srgbClr val="000000"/>
              </a:solidFill>
              <a:ea typeface="Osaka" charset="-128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84957" rIns="8495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784E44A-99EF-4D8E-ADD6-3345971F7AA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84957" rIns="8495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B81FB-051F-4329-8BE9-EA8BB7097147}" type="slidenum">
              <a:rPr lang="en-US" smtClean="0">
                <a:solidFill>
                  <a:srgbClr val="000000"/>
                </a:solidFill>
                <a:ea typeface="Osaka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>
              <a:solidFill>
                <a:srgbClr val="000000"/>
              </a:solidFill>
              <a:ea typeface="Osaka" charset="-128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89835" rIns="898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D5DE2A3-5222-4DEC-BFCD-D1D0346B47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89835" rIns="8983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067662B-668A-4DD7-A7DF-D245889E41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E79EAD-F884-47FB-88D2-3D7220F2D22B}" type="slidenum">
              <a:rPr lang="en-US" smtClean="0">
                <a:solidFill>
                  <a:srgbClr val="000000"/>
                </a:solidFill>
                <a:ea typeface="Osaka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>
              <a:solidFill>
                <a:srgbClr val="000000"/>
              </a:solidFill>
              <a:ea typeface="Osaka" charset="-128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84957" rIns="8495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.doc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2.doc"/><Relationship Id="rId2" Type="http://schemas.openxmlformats.org/officeDocument/2006/relationships/slideMaster" Target="../slideMasters/slideMaster11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6.bin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.doc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2.bin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4.doc"/><Relationship Id="rId2" Type="http://schemas.openxmlformats.org/officeDocument/2006/relationships/slideMaster" Target="../slideMasters/slideMaster13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7.bin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6.doc"/><Relationship Id="rId2" Type="http://schemas.openxmlformats.org/officeDocument/2006/relationships/slideMaster" Target="../slideMasters/slideMaster16.xml"/><Relationship Id="rId1" Type="http://schemas.openxmlformats.org/officeDocument/2006/relationships/vmlDrawing" Target="../drawings/vmlDrawing16.vml"/><Relationship Id="rId4" Type="http://schemas.openxmlformats.org/officeDocument/2006/relationships/oleObject" Target="../embeddings/oleObject8.bin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8.doc"/><Relationship Id="rId2" Type="http://schemas.openxmlformats.org/officeDocument/2006/relationships/slideMaster" Target="../slideMasters/slideMaster17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9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0.doc"/><Relationship Id="rId2" Type="http://schemas.openxmlformats.org/officeDocument/2006/relationships/slideMaster" Target="../slideMasters/slideMaster18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10.bin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2.doc"/><Relationship Id="rId2" Type="http://schemas.openxmlformats.org/officeDocument/2006/relationships/slideMaster" Target="../slideMasters/slideMaster19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11.bin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6.doc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3.bin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4.doc"/><Relationship Id="rId2" Type="http://schemas.openxmlformats.org/officeDocument/2006/relationships/slideMaster" Target="../slideMasters/slideMaster25.xml"/><Relationship Id="rId1" Type="http://schemas.openxmlformats.org/officeDocument/2006/relationships/vmlDrawing" Target="../drawings/vmlDrawing24.vml"/><Relationship Id="rId4" Type="http://schemas.openxmlformats.org/officeDocument/2006/relationships/oleObject" Target="../embeddings/oleObject12.bin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8.doc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4.bin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0.doc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5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1233B479-05A9-416C-AFFE-589F34DEA619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359426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359427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6238" y="1676400"/>
            <a:ext cx="8393112" cy="4421188"/>
            <a:chOff x="178" y="1525"/>
            <a:chExt cx="3965" cy="4021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178" y="1525"/>
              <a:ext cx="3965" cy="2011"/>
              <a:chOff x="178" y="1525"/>
              <a:chExt cx="3965" cy="2011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182" y="1526"/>
                <a:ext cx="3955" cy="2008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178" y="1525"/>
                <a:ext cx="3956" cy="2011"/>
              </a:xfrm>
              <a:custGeom>
                <a:avLst/>
                <a:gdLst/>
                <a:ahLst/>
                <a:cxnLst>
                  <a:cxn ang="0">
                    <a:pos x="3955" y="0"/>
                  </a:cxn>
                  <a:cxn ang="0">
                    <a:pos x="0" y="0"/>
                  </a:cxn>
                  <a:cxn ang="0">
                    <a:pos x="0" y="2010"/>
                  </a:cxn>
                </a:cxnLst>
                <a:rect l="0" t="0" r="r" b="b"/>
                <a:pathLst>
                  <a:path w="3956" h="2011">
                    <a:moveTo>
                      <a:pt x="3955" y="0"/>
                    </a:moveTo>
                    <a:lnTo>
                      <a:pt x="0" y="0"/>
                    </a:lnTo>
                    <a:lnTo>
                      <a:pt x="0" y="201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187" y="1525"/>
                <a:ext cx="3956" cy="2011"/>
              </a:xfrm>
              <a:custGeom>
                <a:avLst/>
                <a:gdLst/>
                <a:ahLst/>
                <a:cxnLst>
                  <a:cxn ang="0">
                    <a:pos x="3955" y="0"/>
                  </a:cxn>
                  <a:cxn ang="0">
                    <a:pos x="3955" y="2010"/>
                  </a:cxn>
                  <a:cxn ang="0">
                    <a:pos x="0" y="2010"/>
                  </a:cxn>
                </a:cxnLst>
                <a:rect l="0" t="0" r="r" b="b"/>
                <a:pathLst>
                  <a:path w="3956" h="2011">
                    <a:moveTo>
                      <a:pt x="3955" y="0"/>
                    </a:moveTo>
                    <a:lnTo>
                      <a:pt x="3955" y="2010"/>
                    </a:lnTo>
                    <a:lnTo>
                      <a:pt x="0" y="201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180" y="5406"/>
              <a:ext cx="3961" cy="140"/>
              <a:chOff x="180" y="5406"/>
              <a:chExt cx="3961" cy="140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180" y="5406"/>
                <a:ext cx="3960" cy="139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180" y="5406"/>
                <a:ext cx="3961" cy="140"/>
              </a:xfrm>
              <a:custGeom>
                <a:avLst/>
                <a:gdLst/>
                <a:ahLst/>
                <a:cxnLst>
                  <a:cxn ang="0">
                    <a:pos x="3960" y="0"/>
                  </a:cxn>
                  <a:cxn ang="0">
                    <a:pos x="0" y="0"/>
                  </a:cxn>
                  <a:cxn ang="0">
                    <a:pos x="0" y="139"/>
                  </a:cxn>
                </a:cxnLst>
                <a:rect l="0" t="0" r="r" b="b"/>
                <a:pathLst>
                  <a:path w="3961" h="140">
                    <a:moveTo>
                      <a:pt x="3960" y="0"/>
                    </a:moveTo>
                    <a:lnTo>
                      <a:pt x="0" y="0"/>
                    </a:lnTo>
                    <a:lnTo>
                      <a:pt x="0" y="139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180" y="5406"/>
                <a:ext cx="3961" cy="140"/>
              </a:xfrm>
              <a:custGeom>
                <a:avLst/>
                <a:gdLst/>
                <a:ahLst/>
                <a:cxnLst>
                  <a:cxn ang="0">
                    <a:pos x="3960" y="0"/>
                  </a:cxn>
                  <a:cxn ang="0">
                    <a:pos x="3960" y="139"/>
                  </a:cxn>
                  <a:cxn ang="0">
                    <a:pos x="0" y="139"/>
                  </a:cxn>
                </a:cxnLst>
                <a:rect l="0" t="0" r="r" b="b"/>
                <a:pathLst>
                  <a:path w="3961" h="140">
                    <a:moveTo>
                      <a:pt x="3960" y="0"/>
                    </a:moveTo>
                    <a:lnTo>
                      <a:pt x="3960" y="139"/>
                    </a:lnTo>
                    <a:lnTo>
                      <a:pt x="0" y="139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253" y="1733"/>
              <a:ext cx="73" cy="1594"/>
              <a:chOff x="253" y="1733"/>
              <a:chExt cx="73" cy="1594"/>
            </a:xfrm>
          </p:grpSpPr>
          <p:sp useBgFill="1">
            <p:nvSpPr>
              <p:cNvPr id="8" name="Rectangle 10"/>
              <p:cNvSpPr>
                <a:spLocks noChangeArrowheads="1"/>
              </p:cNvSpPr>
              <p:nvPr/>
            </p:nvSpPr>
            <p:spPr bwMode="ltGray">
              <a:xfrm>
                <a:off x="253" y="1734"/>
                <a:ext cx="72" cy="1593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253" y="1733"/>
                <a:ext cx="73" cy="1594"/>
              </a:xfrm>
              <a:custGeom>
                <a:avLst/>
                <a:gdLst/>
                <a:ahLst/>
                <a:cxnLst>
                  <a:cxn ang="0">
                    <a:pos x="0" y="1593"/>
                  </a:cxn>
                  <a:cxn ang="0">
                    <a:pos x="72" y="1593"/>
                  </a:cxn>
                  <a:cxn ang="0">
                    <a:pos x="72" y="0"/>
                  </a:cxn>
                </a:cxnLst>
                <a:rect l="0" t="0" r="r" b="b"/>
                <a:pathLst>
                  <a:path w="73" h="1594">
                    <a:moveTo>
                      <a:pt x="0" y="1593"/>
                    </a:moveTo>
                    <a:lnTo>
                      <a:pt x="72" y="1593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253" y="1733"/>
                <a:ext cx="73" cy="1594"/>
              </a:xfrm>
              <a:custGeom>
                <a:avLst/>
                <a:gdLst/>
                <a:ahLst/>
                <a:cxnLst>
                  <a:cxn ang="0">
                    <a:pos x="0" y="1593"/>
                  </a:cxn>
                  <a:cxn ang="0">
                    <a:pos x="0" y="0"/>
                  </a:cxn>
                  <a:cxn ang="0">
                    <a:pos x="72" y="0"/>
                  </a:cxn>
                </a:cxnLst>
                <a:rect l="0" t="0" r="r" b="b"/>
                <a:pathLst>
                  <a:path w="73" h="1594">
                    <a:moveTo>
                      <a:pt x="0" y="1593"/>
                    </a:moveTo>
                    <a:lnTo>
                      <a:pt x="0" y="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Monotype Sort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1B81D9-11CA-402C-BD32-157B50721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7EF822-C1E6-4D20-A61D-3ABAF6D7C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EC746E-CDBA-4EDE-BE7E-79C7528C8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441734-031B-4CE5-AE26-841AF1615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D20F36-95E8-436B-BEBD-773463A80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EFD893-AAD3-4A3A-8385-85318320D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94955B-1854-47D3-8855-C717DF904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9E09A9-7F5B-45D1-86A5-F97B98DAD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D0651D-415F-411B-B9B2-F204EA144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26DFFE-2F5C-43C0-BE17-E4CC46928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D52B41-68C9-44C5-9421-DB3752323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42900"/>
            <a:ext cx="77724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C36A0B-57FE-4CA1-82EB-924C61680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D14709-5B79-4D06-B921-2D2CF0D72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7635ED6D-43EE-4813-8DF4-A46B95F160DE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365570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365571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E66D821B-D22C-4A46-8CBD-5CA358E8ED85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360450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360451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06C16-B373-4D4C-BDD4-E6DD5AEFA578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26071-450B-4114-A939-73706D72A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314A5-E7D1-40AD-988C-D1588A80A2F3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315F3-846D-4EA7-BDC2-958261585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FD2AE-5A6C-40D0-9082-08EC685A3126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EA05-1D30-49F7-B0FF-B3032CFDC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71380-858A-4BD5-BC06-841505A15AA0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04C6-7D33-4E16-8A5C-A54510D8FE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9D335-F179-463A-ADE6-6D032DC471B2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BB68-BC88-4522-9DF8-8946E1F9D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5FAD0-B0F7-47DC-8CD7-A5C0FDA2C212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C353C-1E11-4469-88F7-B7D8FDE25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F5864-C990-462C-8281-750DD1F1018C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888A8-3F18-47FA-8245-A35AF130B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0EC03-0C75-48BF-9794-7D95F52D347E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9BC0A-BE91-48EF-80BF-1A9C719CB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F98ED-415F-4BB3-BC34-222A6FAE8B5C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F75A9-AE58-4ECE-9CA8-A157D0795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BB9B6-D576-49D5-B83F-7F42C429D31E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A23C2-98EA-4F18-B625-ECCAC8F06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2CA8C-013D-43C7-BF1B-11546856F3C1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89798-AC67-49D0-9895-727B85F86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3098A711-7A80-4CB8-952B-2E6E7778AE39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366594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366595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A3D8B18-1761-452E-83F4-4B563762DC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B2B0CBF-116C-4C63-AE9D-8E2D370C35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BAFB929-473B-4166-98D1-09D1B47DCE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50C00B9-83D8-45A3-A447-FD85722A7D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EF38E68-B445-4CF7-B37C-AE64907DEE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C73E2C3-FD3E-4B9F-B70D-A63D395418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6AAE7FC-0C42-4FEC-AD2A-0448214113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BC02533-AB84-48C0-800A-63B76EB55F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E744F27-F172-4FDF-AC92-AA2D3D11FC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006D35F-1FA0-4F59-BDB8-B8AAF0DA48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8862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2B3B31D-44EC-408E-9B5B-F0A0034842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6A186-01F8-4DEB-9319-1D5E6FAD3513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BF761-77DD-4874-918A-EC9984307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8C041-464B-4D7E-BCD7-532A7EFDF604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EDBE3-C763-4FCB-8B83-1D84CAB59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106C0-AB3A-4113-9C37-BBAD9A3E60B8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8FE02-BBF1-4460-9978-C6C2C97E7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3081C-492A-47F5-8EDC-58835CD031E4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F741-1FC9-42E8-A0EC-2E9C8D763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C15FD-3EFD-4608-AE98-0C059766B96B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212AF-73B7-41FF-9A0C-8AC2178FA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DCB0D-33CE-4C5B-97D9-DD4439D330B2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4150E-D42C-4878-8F18-21FBC3443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F9649-2387-4CC6-85AE-85F8C8423D82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B3B19-118D-415E-9A33-346F503C7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8C15B-3E74-4922-B722-79A2C6562C79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C015-F33C-416D-9476-F2B4BDB9E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F2A00-A551-46D6-8C52-70A2374DA0CD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08821-4CCF-4257-9F37-F1FB587EB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A77A7-4F4D-4BF7-8472-CEBA8F3D2532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1D44-B9A4-491A-AD71-B2DC00E61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B3B2C-4D6F-44F2-8312-120826D36771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4AD11-830A-4CAA-AEA3-E721A165D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4A57D07D-4106-4444-8F2E-EC19EDFF50B3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367618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367619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4756BC06-8948-4721-9C71-3775B058A0A9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368642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368643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32F44876-49FC-4D04-AC69-AA262BFBF119}" type="slidenum">
              <a:rPr lang="en-US" sz="2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618498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Arial Narrow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618499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Arial Narrow"/>
              <a:ea typeface="Osaka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Arial Narrow"/>
              <a:ea typeface="Osaka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E66D821B-D22C-4A46-8CBD-5CA358E8ED85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Osak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Osaka"/>
              <a:cs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622594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Arial Narrow"/>
                  <a:ea typeface="Osaka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622595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4D5972-D655-4E81-8F9E-889B2E07D0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EB76E6-6898-425E-A0EF-A7D9BC5A8C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E7AAFC-1290-4090-8F06-2F08399798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203" y="1347267"/>
            <a:ext cx="2799457" cy="49916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816" y="1347267"/>
            <a:ext cx="2799457" cy="4991695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6974DD-C838-4790-8990-66ABAD9376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DB4D95-9FDA-4C5E-82D2-C51339977F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FD0E66-1626-4609-83A9-93383A16F2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E32A36-8935-4F2A-AD89-0FAF518EBD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D060D3-29D3-43EC-BA32-68D9C10092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80293E-EF30-41FA-AE3F-24B3CDECE1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627E14-E867-4F62-A030-C11B4A654E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290" y="369466"/>
            <a:ext cx="2064990" cy="596949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203" y="369466"/>
            <a:ext cx="6088930" cy="59694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C6917B-0822-416E-86FA-A768D32156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76238" y="1676400"/>
            <a:ext cx="8393112" cy="4421188"/>
            <a:chOff x="178" y="1525"/>
            <a:chExt cx="3965" cy="4021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78" y="1525"/>
              <a:ext cx="3965" cy="2011"/>
              <a:chOff x="178" y="1525"/>
              <a:chExt cx="3965" cy="2011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182" y="1526"/>
                <a:ext cx="3955" cy="2008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178" y="1525"/>
                <a:ext cx="3956" cy="2011"/>
              </a:xfrm>
              <a:custGeom>
                <a:avLst/>
                <a:gdLst/>
                <a:ahLst/>
                <a:cxnLst>
                  <a:cxn ang="0">
                    <a:pos x="3955" y="0"/>
                  </a:cxn>
                  <a:cxn ang="0">
                    <a:pos x="0" y="0"/>
                  </a:cxn>
                  <a:cxn ang="0">
                    <a:pos x="0" y="2010"/>
                  </a:cxn>
                </a:cxnLst>
                <a:rect l="0" t="0" r="r" b="b"/>
                <a:pathLst>
                  <a:path w="3956" h="2011">
                    <a:moveTo>
                      <a:pt x="3955" y="0"/>
                    </a:moveTo>
                    <a:lnTo>
                      <a:pt x="0" y="0"/>
                    </a:lnTo>
                    <a:lnTo>
                      <a:pt x="0" y="201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187" y="1525"/>
                <a:ext cx="3956" cy="2011"/>
              </a:xfrm>
              <a:custGeom>
                <a:avLst/>
                <a:gdLst/>
                <a:ahLst/>
                <a:cxnLst>
                  <a:cxn ang="0">
                    <a:pos x="3955" y="0"/>
                  </a:cxn>
                  <a:cxn ang="0">
                    <a:pos x="3955" y="2010"/>
                  </a:cxn>
                  <a:cxn ang="0">
                    <a:pos x="0" y="2010"/>
                  </a:cxn>
                </a:cxnLst>
                <a:rect l="0" t="0" r="r" b="b"/>
                <a:pathLst>
                  <a:path w="3956" h="2011">
                    <a:moveTo>
                      <a:pt x="3955" y="0"/>
                    </a:moveTo>
                    <a:lnTo>
                      <a:pt x="3955" y="2010"/>
                    </a:lnTo>
                    <a:lnTo>
                      <a:pt x="0" y="201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180" y="5406"/>
              <a:ext cx="3961" cy="140"/>
              <a:chOff x="180" y="5406"/>
              <a:chExt cx="3961" cy="140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180" y="5406"/>
                <a:ext cx="3960" cy="139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180" y="5406"/>
                <a:ext cx="3961" cy="140"/>
              </a:xfrm>
              <a:custGeom>
                <a:avLst/>
                <a:gdLst/>
                <a:ahLst/>
                <a:cxnLst>
                  <a:cxn ang="0">
                    <a:pos x="3960" y="0"/>
                  </a:cxn>
                  <a:cxn ang="0">
                    <a:pos x="0" y="0"/>
                  </a:cxn>
                  <a:cxn ang="0">
                    <a:pos x="0" y="139"/>
                  </a:cxn>
                </a:cxnLst>
                <a:rect l="0" t="0" r="r" b="b"/>
                <a:pathLst>
                  <a:path w="3961" h="140">
                    <a:moveTo>
                      <a:pt x="3960" y="0"/>
                    </a:moveTo>
                    <a:lnTo>
                      <a:pt x="0" y="0"/>
                    </a:lnTo>
                    <a:lnTo>
                      <a:pt x="0" y="139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180" y="5406"/>
                <a:ext cx="3961" cy="140"/>
              </a:xfrm>
              <a:custGeom>
                <a:avLst/>
                <a:gdLst/>
                <a:ahLst/>
                <a:cxnLst>
                  <a:cxn ang="0">
                    <a:pos x="3960" y="0"/>
                  </a:cxn>
                  <a:cxn ang="0">
                    <a:pos x="3960" y="139"/>
                  </a:cxn>
                  <a:cxn ang="0">
                    <a:pos x="0" y="139"/>
                  </a:cxn>
                </a:cxnLst>
                <a:rect l="0" t="0" r="r" b="b"/>
                <a:pathLst>
                  <a:path w="3961" h="140">
                    <a:moveTo>
                      <a:pt x="3960" y="0"/>
                    </a:moveTo>
                    <a:lnTo>
                      <a:pt x="3960" y="139"/>
                    </a:lnTo>
                    <a:lnTo>
                      <a:pt x="0" y="139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53" y="1733"/>
              <a:ext cx="73" cy="1594"/>
              <a:chOff x="253" y="1733"/>
              <a:chExt cx="73" cy="1594"/>
            </a:xfrm>
          </p:grpSpPr>
          <p:sp useBgFill="1">
            <p:nvSpPr>
              <p:cNvPr id="8" name="Rectangle 10"/>
              <p:cNvSpPr>
                <a:spLocks noChangeArrowheads="1"/>
              </p:cNvSpPr>
              <p:nvPr/>
            </p:nvSpPr>
            <p:spPr bwMode="ltGray">
              <a:xfrm>
                <a:off x="253" y="1734"/>
                <a:ext cx="72" cy="1593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253" y="1733"/>
                <a:ext cx="73" cy="1594"/>
              </a:xfrm>
              <a:custGeom>
                <a:avLst/>
                <a:gdLst/>
                <a:ahLst/>
                <a:cxnLst>
                  <a:cxn ang="0">
                    <a:pos x="0" y="1593"/>
                  </a:cxn>
                  <a:cxn ang="0">
                    <a:pos x="72" y="1593"/>
                  </a:cxn>
                  <a:cxn ang="0">
                    <a:pos x="72" y="0"/>
                  </a:cxn>
                </a:cxnLst>
                <a:rect l="0" t="0" r="r" b="b"/>
                <a:pathLst>
                  <a:path w="73" h="1594">
                    <a:moveTo>
                      <a:pt x="0" y="1593"/>
                    </a:moveTo>
                    <a:lnTo>
                      <a:pt x="72" y="1593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253" y="1733"/>
                <a:ext cx="73" cy="1594"/>
              </a:xfrm>
              <a:custGeom>
                <a:avLst/>
                <a:gdLst/>
                <a:ahLst/>
                <a:cxnLst>
                  <a:cxn ang="0">
                    <a:pos x="0" y="1593"/>
                  </a:cxn>
                  <a:cxn ang="0">
                    <a:pos x="0" y="0"/>
                  </a:cxn>
                  <a:cxn ang="0">
                    <a:pos x="72" y="0"/>
                  </a:cxn>
                </a:cxnLst>
                <a:rect l="0" t="0" r="r" b="b"/>
                <a:pathLst>
                  <a:path w="73" h="1594">
                    <a:moveTo>
                      <a:pt x="0" y="1593"/>
                    </a:moveTo>
                    <a:lnTo>
                      <a:pt x="0" y="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Monotype Sort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1B81D9-11CA-402C-BD32-157B50721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7EF822-C1E6-4D20-A61D-3ABAF6D7C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DEC746E-CDBA-4EDE-BE7E-79C7528C8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441734-031B-4CE5-AE26-841AF1615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D20F36-95E8-436B-BEBD-773463A80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EFD893-AAD3-4A3A-8385-85318320D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694955B-1854-47D3-8855-C717DF904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244E22C4-BB65-4D0D-9502-C146680D2512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361474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361475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9E09A9-7F5B-45D1-86A5-F97B98DAD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D0651D-415F-411B-B9B2-F204EA144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26DFFE-2F5C-43C0-BE17-E4CC469288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D52B41-68C9-44C5-9421-DB3752323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38200" y="342900"/>
            <a:ext cx="7772400" cy="552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BC36A0B-57FE-4CA1-82EB-924C61680B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D14709-5B79-4D06-B921-2D2CF0D72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C4893-BE22-4FFE-BB80-111A862454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9DAC4-AD83-4344-8658-A6F661E5BD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2AE7B-0C29-4C8E-A4A5-7AC15D01F5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8AB78-2118-4DE3-A43B-F0A70C0601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31EE3-FEB6-4E7F-8C49-FFB9B82991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25414-2706-4B1E-BCCB-4F69CD7C87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4C643-3D6C-405F-83A1-251FD10976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AE0AC-E960-407D-8220-04602DD75B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BAED7-29BF-4976-AB4E-2A1C4B5721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6C8EE-0FB2-4C20-B50D-142A1C7CF4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B8EF4-E0E0-422F-BE10-76347CB1B7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4D4F9-591F-4F88-B438-779C94BC71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02E4D-4503-449F-A7B1-60B728905A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C745F-1FEC-432F-827B-85F328F681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6"/>
          <p:cNvGrpSpPr/>
          <p:nvPr userDrawn="1"/>
        </p:nvGrpSpPr>
        <p:grpSpPr>
          <a:xfrm>
            <a:off x="1905000" y="6418262"/>
            <a:ext cx="7162800" cy="363538"/>
            <a:chOff x="1828800" y="6353175"/>
            <a:chExt cx="7162800" cy="363538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52800" y="6356350"/>
              <a:ext cx="762000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67200" y="6353175"/>
              <a:ext cx="9906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4175" y="6367463"/>
              <a:ext cx="987425" cy="33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62712" y="6362700"/>
              <a:ext cx="146208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20165" y="6359526"/>
              <a:ext cx="904435" cy="317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28800" y="6396038"/>
              <a:ext cx="1456812" cy="28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D:\13_3_mills_optics_ workshop\13_3_doe x-ray optics workshop template no plates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60296"/>
            <a:ext cx="3489325" cy="3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83" y="366038"/>
            <a:ext cx="9130717" cy="3959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31385-0CED-4ACD-9941-AFF87FD92B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D130F-021C-4A60-9D1C-EED8860D43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01660-79AA-4FA4-9855-001E4BAEE4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CBD87-9708-4B87-AFF3-B94889B46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FA753-3740-4C82-A1FF-8A82D88A69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0244D-128F-47E0-9413-A5FD93B01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02A85-A985-459B-812E-2CB3378207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116BD-8F26-45BB-A084-2105FEB768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5283C-2880-46CC-A501-25FDD360CC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AF0FF-D7A8-4420-8D36-AB9656D18B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BF33E-934D-4A91-BAC1-DB62BB0F01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BDD68-4A6D-4ACE-A349-7C2758B654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9C956C-6AE4-4F86-98C5-B5D8F311F2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7ABC4-3138-480B-B781-2199B5598FA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E5EEA-1EBE-4EE5-AF8D-2C5C5322B0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C1751-6229-4247-908C-D39D3FD162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48877-CE7F-40D8-8857-5C26230D8D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6CB48-5B19-4CEB-89C2-05679AD3C1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6EF25-BEC9-4935-AE58-C2E394F68DD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62205-26DB-40FE-B2D0-60BD43697B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3FD8F-7BBB-4872-B8F4-4D464C48CB3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DFDFB-0138-41E1-8317-2808486AC5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DDA07-0878-4FFC-A7F1-82FE9515B4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618DB-08DE-46C0-A40A-A724440FFB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058FD-00C4-4F05-86F6-B2F6D9C0AB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6CF3E-31ED-45AA-9376-BA488CAB5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5242F-66A9-4604-8CBB-E1E5523094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F346-CE09-4E38-BAAA-5B5F25270F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D841F-DA7D-4ADB-BEF3-E08385128F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66B54-7172-4F39-BE07-A94B6B00AA4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5AA90-71B0-46EA-B0BF-13FABF952B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B1A79-7475-4AD4-904B-5F0997DEAF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7A6C3-C197-4AEF-BEB7-03CCD45C75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E9056-9E99-4CFF-9438-A7B767DCD5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92D6E-BD09-4586-A594-A82BF6850B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C4893-BE22-4FFE-BB80-111A862454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9DAC4-AD83-4344-8658-A6F661E5BD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2AE7B-0C29-4C8E-A4A5-7AC15D01F5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8AB78-2118-4DE3-A43B-F0A70C0601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31EE3-FEB6-4E7F-8C49-FFB9B82991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25414-2706-4B1E-BCCB-4F69CD7C87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4C643-3D6C-405F-83A1-251FD10976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AE0AC-E960-407D-8220-04602DD75B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BAED7-29BF-4976-AB4E-2A1C4B5721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6C8EE-0FB2-4C20-B50D-142A1C7CF4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B8EF4-E0E0-422F-BE10-76347CB1B7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4D4F9-591F-4F88-B438-779C94BC71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02E4D-4503-449F-A7B1-60B728905A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C745F-1FEC-432F-827B-85F328F681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6"/>
          <p:cNvGrpSpPr/>
          <p:nvPr userDrawn="1"/>
        </p:nvGrpSpPr>
        <p:grpSpPr>
          <a:xfrm>
            <a:off x="1905000" y="6418262"/>
            <a:ext cx="7162800" cy="363538"/>
            <a:chOff x="1828800" y="6353175"/>
            <a:chExt cx="7162800" cy="363538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52800" y="6356350"/>
              <a:ext cx="762000" cy="34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67200" y="6353175"/>
              <a:ext cx="9906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04175" y="6367463"/>
              <a:ext cx="987425" cy="334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9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62712" y="6362700"/>
              <a:ext cx="1462088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20165" y="6359526"/>
              <a:ext cx="904435" cy="317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28800" y="6396038"/>
              <a:ext cx="1456812" cy="280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D:\13_3_mills_optics_ workshop\13_3_doe x-ray optics workshop template no plates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60296"/>
            <a:ext cx="3489325" cy="3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83" y="366038"/>
            <a:ext cx="9130717" cy="3959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31385-0CED-4ACD-9941-AFF87FD92B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D130F-021C-4A60-9D1C-EED8860D43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01660-79AA-4FA4-9855-001E4BAEE4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CBD87-9708-4B87-AFF3-B94889B46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FA753-3740-4C82-A1FF-8A82D88A69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0244D-128F-47E0-9413-A5FD93B01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02A85-A985-459B-812E-2CB33782076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116BD-8F26-45BB-A084-2105FEB7680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5283C-2880-46CC-A501-25FDD360CC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AF0FF-D7A8-4420-8D36-AB9656D18B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BF33E-934D-4A91-BAC1-DB62BB0F01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BDD68-4A6D-4ACE-A349-7C2758B654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0600" y="1752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382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3886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9C956C-6AE4-4F86-98C5-B5D8F311F2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Arial Narrow"/>
              <a:ea typeface="+mn-ea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Arial Narrow"/>
              <a:ea typeface="+mn-ea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27363DB1-D3A0-4732-B0D6-73D928EDC779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628738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Arial Narrow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628739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76238" y="1676400"/>
            <a:ext cx="8393112" cy="4421188"/>
            <a:chOff x="178" y="1525"/>
            <a:chExt cx="3965" cy="4021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78" y="1525"/>
              <a:ext cx="3965" cy="2011"/>
              <a:chOff x="178" y="1525"/>
              <a:chExt cx="3965" cy="2011"/>
            </a:xfrm>
          </p:grpSpPr>
          <p:sp>
            <p:nvSpPr>
              <p:cNvPr id="14" name="Rectangle 4"/>
              <p:cNvSpPr>
                <a:spLocks noChangeArrowheads="1"/>
              </p:cNvSpPr>
              <p:nvPr/>
            </p:nvSpPr>
            <p:spPr bwMode="ltGray">
              <a:xfrm>
                <a:off x="182" y="1526"/>
                <a:ext cx="3955" cy="2008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" name="Freeform 5"/>
              <p:cNvSpPr>
                <a:spLocks/>
              </p:cNvSpPr>
              <p:nvPr/>
            </p:nvSpPr>
            <p:spPr bwMode="ltGray">
              <a:xfrm>
                <a:off x="178" y="1525"/>
                <a:ext cx="3956" cy="2011"/>
              </a:xfrm>
              <a:custGeom>
                <a:avLst/>
                <a:gdLst/>
                <a:ahLst/>
                <a:cxnLst>
                  <a:cxn ang="0">
                    <a:pos x="3955" y="0"/>
                  </a:cxn>
                  <a:cxn ang="0">
                    <a:pos x="0" y="0"/>
                  </a:cxn>
                  <a:cxn ang="0">
                    <a:pos x="0" y="2010"/>
                  </a:cxn>
                </a:cxnLst>
                <a:rect l="0" t="0" r="r" b="b"/>
                <a:pathLst>
                  <a:path w="3956" h="2011">
                    <a:moveTo>
                      <a:pt x="3955" y="0"/>
                    </a:moveTo>
                    <a:lnTo>
                      <a:pt x="0" y="0"/>
                    </a:lnTo>
                    <a:lnTo>
                      <a:pt x="0" y="201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" name="Freeform 6"/>
              <p:cNvSpPr>
                <a:spLocks/>
              </p:cNvSpPr>
              <p:nvPr/>
            </p:nvSpPr>
            <p:spPr bwMode="ltGray">
              <a:xfrm>
                <a:off x="187" y="1525"/>
                <a:ext cx="3956" cy="2011"/>
              </a:xfrm>
              <a:custGeom>
                <a:avLst/>
                <a:gdLst/>
                <a:ahLst/>
                <a:cxnLst>
                  <a:cxn ang="0">
                    <a:pos x="3955" y="0"/>
                  </a:cxn>
                  <a:cxn ang="0">
                    <a:pos x="3955" y="2010"/>
                  </a:cxn>
                  <a:cxn ang="0">
                    <a:pos x="0" y="2010"/>
                  </a:cxn>
                </a:cxnLst>
                <a:rect l="0" t="0" r="r" b="b"/>
                <a:pathLst>
                  <a:path w="3956" h="2011">
                    <a:moveTo>
                      <a:pt x="3955" y="0"/>
                    </a:moveTo>
                    <a:lnTo>
                      <a:pt x="3955" y="2010"/>
                    </a:lnTo>
                    <a:lnTo>
                      <a:pt x="0" y="201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80" y="5406"/>
              <a:ext cx="3961" cy="140"/>
              <a:chOff x="180" y="5406"/>
              <a:chExt cx="3961" cy="140"/>
            </a:xfrm>
          </p:grpSpPr>
          <p:sp>
            <p:nvSpPr>
              <p:cNvPr id="11" name="Rectangle 8"/>
              <p:cNvSpPr>
                <a:spLocks noChangeArrowheads="1"/>
              </p:cNvSpPr>
              <p:nvPr/>
            </p:nvSpPr>
            <p:spPr bwMode="ltGray">
              <a:xfrm>
                <a:off x="180" y="5406"/>
                <a:ext cx="3960" cy="139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ltGray">
              <a:xfrm>
                <a:off x="180" y="5406"/>
                <a:ext cx="3961" cy="140"/>
              </a:xfrm>
              <a:custGeom>
                <a:avLst/>
                <a:gdLst/>
                <a:ahLst/>
                <a:cxnLst>
                  <a:cxn ang="0">
                    <a:pos x="3960" y="0"/>
                  </a:cxn>
                  <a:cxn ang="0">
                    <a:pos x="0" y="0"/>
                  </a:cxn>
                  <a:cxn ang="0">
                    <a:pos x="0" y="139"/>
                  </a:cxn>
                </a:cxnLst>
                <a:rect l="0" t="0" r="r" b="b"/>
                <a:pathLst>
                  <a:path w="3961" h="140">
                    <a:moveTo>
                      <a:pt x="3960" y="0"/>
                    </a:moveTo>
                    <a:lnTo>
                      <a:pt x="0" y="0"/>
                    </a:lnTo>
                    <a:lnTo>
                      <a:pt x="0" y="139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ltGray">
              <a:xfrm>
                <a:off x="180" y="5406"/>
                <a:ext cx="3961" cy="140"/>
              </a:xfrm>
              <a:custGeom>
                <a:avLst/>
                <a:gdLst/>
                <a:ahLst/>
                <a:cxnLst>
                  <a:cxn ang="0">
                    <a:pos x="3960" y="0"/>
                  </a:cxn>
                  <a:cxn ang="0">
                    <a:pos x="3960" y="139"/>
                  </a:cxn>
                  <a:cxn ang="0">
                    <a:pos x="0" y="139"/>
                  </a:cxn>
                </a:cxnLst>
                <a:rect l="0" t="0" r="r" b="b"/>
                <a:pathLst>
                  <a:path w="3961" h="140">
                    <a:moveTo>
                      <a:pt x="3960" y="0"/>
                    </a:moveTo>
                    <a:lnTo>
                      <a:pt x="3960" y="139"/>
                    </a:lnTo>
                    <a:lnTo>
                      <a:pt x="0" y="139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253" y="1733"/>
              <a:ext cx="73" cy="1594"/>
              <a:chOff x="253" y="1733"/>
              <a:chExt cx="73" cy="1594"/>
            </a:xfrm>
          </p:grpSpPr>
          <p:sp useBgFill="1">
            <p:nvSpPr>
              <p:cNvPr id="8" name="Rectangle 12"/>
              <p:cNvSpPr>
                <a:spLocks noChangeArrowheads="1"/>
              </p:cNvSpPr>
              <p:nvPr/>
            </p:nvSpPr>
            <p:spPr bwMode="ltGray">
              <a:xfrm>
                <a:off x="253" y="1734"/>
                <a:ext cx="72" cy="1593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ltGray">
              <a:xfrm>
                <a:off x="253" y="1733"/>
                <a:ext cx="73" cy="1594"/>
              </a:xfrm>
              <a:custGeom>
                <a:avLst/>
                <a:gdLst/>
                <a:ahLst/>
                <a:cxnLst>
                  <a:cxn ang="0">
                    <a:pos x="0" y="1593"/>
                  </a:cxn>
                  <a:cxn ang="0">
                    <a:pos x="72" y="1593"/>
                  </a:cxn>
                  <a:cxn ang="0">
                    <a:pos x="72" y="0"/>
                  </a:cxn>
                </a:cxnLst>
                <a:rect l="0" t="0" r="r" b="b"/>
                <a:pathLst>
                  <a:path w="73" h="1594">
                    <a:moveTo>
                      <a:pt x="0" y="1593"/>
                    </a:moveTo>
                    <a:lnTo>
                      <a:pt x="72" y="1593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" name="Freeform 14"/>
              <p:cNvSpPr>
                <a:spLocks/>
              </p:cNvSpPr>
              <p:nvPr/>
            </p:nvSpPr>
            <p:spPr bwMode="ltGray">
              <a:xfrm>
                <a:off x="253" y="1733"/>
                <a:ext cx="73" cy="1594"/>
              </a:xfrm>
              <a:custGeom>
                <a:avLst/>
                <a:gdLst/>
                <a:ahLst/>
                <a:cxnLst>
                  <a:cxn ang="0">
                    <a:pos x="0" y="1593"/>
                  </a:cxn>
                  <a:cxn ang="0">
                    <a:pos x="0" y="0"/>
                  </a:cxn>
                  <a:cxn ang="0">
                    <a:pos x="72" y="0"/>
                  </a:cxn>
                </a:cxnLst>
                <a:rect l="0" t="0" r="r" b="b"/>
                <a:pathLst>
                  <a:path w="73" h="1594">
                    <a:moveTo>
                      <a:pt x="0" y="1593"/>
                    </a:moveTo>
                    <a:lnTo>
                      <a:pt x="0" y="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180239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0240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Monotype Sort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9E8B438-8E49-4BAD-B36C-78EB1E684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EA83AE-0A46-47E9-B147-72E80A218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F40A56E-00AE-43FF-97D4-1152FF916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833A18B-2B44-409F-9298-1270B8076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448706-75B7-4FC2-A345-070DB01E8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58B731-23A0-4C5A-9251-FE2D48CE2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ED55468-BD5A-4843-B92A-91F33AE3D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4D937F-F378-4B70-B613-C908110B5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5A57BDA-08B0-4629-B71C-00670F16A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8B5B6F1-E92A-432B-BFB9-012D25871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A29B960-EB18-4702-9C09-230597D6A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8C45-E294-4778-91E1-9780E0BC14FA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9338F-8174-4254-9279-C3DC67CC1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6D6F2-31B9-46F9-826E-F7DFF2A0480E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8C65-1339-40CF-ABEE-A17992990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6F8EA-93F6-4C87-A7D2-5F716FA9BC6B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15611-B5A6-46BF-ADC2-9FEF0BA3D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959C1-81C7-48E0-BD83-098FE5E4CC20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AADDB-3F7D-4E6B-9538-1D7B91F1A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79387-50BC-49E2-B54A-D1985DA522E7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62422-EFE6-4247-9543-5B3CC911F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D69B4-C30E-4917-BEEF-148F70092E99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8F09A-621D-4CFA-8E1B-E67ADCE56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8EA99-58A2-4DA8-A045-62F266AC397E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09AD4-F93B-45E6-B9D7-7EF66EC2F3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458F1-0326-4998-94E6-61AD0EDB71C6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F6E4-4E38-4FEF-AA5E-B3A3C07FC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E3AAF-AAFD-453B-A3A7-E7567823C072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357D1-8008-41A8-AE7C-FE1677DA2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DD988-8853-477D-9588-90725C854A4E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E7B72-C299-4B0D-9757-FF3FDE5E7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5498E-4833-4936-A699-7F1E829CFB0D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A660D-E4D6-4F71-B2EA-EB3FE15E2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76238" y="1676400"/>
            <a:ext cx="8393112" cy="4421188"/>
            <a:chOff x="178" y="1525"/>
            <a:chExt cx="3965" cy="4021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78" y="1525"/>
              <a:ext cx="3965" cy="2011"/>
              <a:chOff x="178" y="1525"/>
              <a:chExt cx="3965" cy="2011"/>
            </a:xfrm>
          </p:grpSpPr>
          <p:sp>
            <p:nvSpPr>
              <p:cNvPr id="14" name="Rectangle 4"/>
              <p:cNvSpPr>
                <a:spLocks noChangeArrowheads="1"/>
              </p:cNvSpPr>
              <p:nvPr/>
            </p:nvSpPr>
            <p:spPr bwMode="ltGray">
              <a:xfrm>
                <a:off x="182" y="1526"/>
                <a:ext cx="3955" cy="2008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" name="Freeform 5"/>
              <p:cNvSpPr>
                <a:spLocks/>
              </p:cNvSpPr>
              <p:nvPr/>
            </p:nvSpPr>
            <p:spPr bwMode="ltGray">
              <a:xfrm>
                <a:off x="178" y="1525"/>
                <a:ext cx="3956" cy="2011"/>
              </a:xfrm>
              <a:custGeom>
                <a:avLst/>
                <a:gdLst/>
                <a:ahLst/>
                <a:cxnLst>
                  <a:cxn ang="0">
                    <a:pos x="3955" y="0"/>
                  </a:cxn>
                  <a:cxn ang="0">
                    <a:pos x="0" y="0"/>
                  </a:cxn>
                  <a:cxn ang="0">
                    <a:pos x="0" y="2010"/>
                  </a:cxn>
                </a:cxnLst>
                <a:rect l="0" t="0" r="r" b="b"/>
                <a:pathLst>
                  <a:path w="3956" h="2011">
                    <a:moveTo>
                      <a:pt x="3955" y="0"/>
                    </a:moveTo>
                    <a:lnTo>
                      <a:pt x="0" y="0"/>
                    </a:lnTo>
                    <a:lnTo>
                      <a:pt x="0" y="201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" name="Freeform 6"/>
              <p:cNvSpPr>
                <a:spLocks/>
              </p:cNvSpPr>
              <p:nvPr/>
            </p:nvSpPr>
            <p:spPr bwMode="ltGray">
              <a:xfrm>
                <a:off x="187" y="1525"/>
                <a:ext cx="3956" cy="2011"/>
              </a:xfrm>
              <a:custGeom>
                <a:avLst/>
                <a:gdLst/>
                <a:ahLst/>
                <a:cxnLst>
                  <a:cxn ang="0">
                    <a:pos x="3955" y="0"/>
                  </a:cxn>
                  <a:cxn ang="0">
                    <a:pos x="3955" y="2010"/>
                  </a:cxn>
                  <a:cxn ang="0">
                    <a:pos x="0" y="2010"/>
                  </a:cxn>
                </a:cxnLst>
                <a:rect l="0" t="0" r="r" b="b"/>
                <a:pathLst>
                  <a:path w="3956" h="2011">
                    <a:moveTo>
                      <a:pt x="3955" y="0"/>
                    </a:moveTo>
                    <a:lnTo>
                      <a:pt x="3955" y="2010"/>
                    </a:lnTo>
                    <a:lnTo>
                      <a:pt x="0" y="201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180" y="5406"/>
              <a:ext cx="3961" cy="140"/>
              <a:chOff x="180" y="5406"/>
              <a:chExt cx="3961" cy="140"/>
            </a:xfrm>
          </p:grpSpPr>
          <p:sp>
            <p:nvSpPr>
              <p:cNvPr id="11" name="Rectangle 8"/>
              <p:cNvSpPr>
                <a:spLocks noChangeArrowheads="1"/>
              </p:cNvSpPr>
              <p:nvPr/>
            </p:nvSpPr>
            <p:spPr bwMode="ltGray">
              <a:xfrm>
                <a:off x="180" y="5406"/>
                <a:ext cx="3960" cy="139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ltGray">
              <a:xfrm>
                <a:off x="180" y="5406"/>
                <a:ext cx="3961" cy="140"/>
              </a:xfrm>
              <a:custGeom>
                <a:avLst/>
                <a:gdLst/>
                <a:ahLst/>
                <a:cxnLst>
                  <a:cxn ang="0">
                    <a:pos x="3960" y="0"/>
                  </a:cxn>
                  <a:cxn ang="0">
                    <a:pos x="0" y="0"/>
                  </a:cxn>
                  <a:cxn ang="0">
                    <a:pos x="0" y="139"/>
                  </a:cxn>
                </a:cxnLst>
                <a:rect l="0" t="0" r="r" b="b"/>
                <a:pathLst>
                  <a:path w="3961" h="140">
                    <a:moveTo>
                      <a:pt x="3960" y="0"/>
                    </a:moveTo>
                    <a:lnTo>
                      <a:pt x="0" y="0"/>
                    </a:lnTo>
                    <a:lnTo>
                      <a:pt x="0" y="139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ltGray">
              <a:xfrm>
                <a:off x="180" y="5406"/>
                <a:ext cx="3961" cy="140"/>
              </a:xfrm>
              <a:custGeom>
                <a:avLst/>
                <a:gdLst/>
                <a:ahLst/>
                <a:cxnLst>
                  <a:cxn ang="0">
                    <a:pos x="3960" y="0"/>
                  </a:cxn>
                  <a:cxn ang="0">
                    <a:pos x="3960" y="139"/>
                  </a:cxn>
                  <a:cxn ang="0">
                    <a:pos x="0" y="139"/>
                  </a:cxn>
                </a:cxnLst>
                <a:rect l="0" t="0" r="r" b="b"/>
                <a:pathLst>
                  <a:path w="3961" h="140">
                    <a:moveTo>
                      <a:pt x="3960" y="0"/>
                    </a:moveTo>
                    <a:lnTo>
                      <a:pt x="3960" y="139"/>
                    </a:lnTo>
                    <a:lnTo>
                      <a:pt x="0" y="139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253" y="1733"/>
              <a:ext cx="73" cy="1594"/>
              <a:chOff x="253" y="1733"/>
              <a:chExt cx="73" cy="1594"/>
            </a:xfrm>
          </p:grpSpPr>
          <p:sp useBgFill="1">
            <p:nvSpPr>
              <p:cNvPr id="8" name="Rectangle 12"/>
              <p:cNvSpPr>
                <a:spLocks noChangeArrowheads="1"/>
              </p:cNvSpPr>
              <p:nvPr/>
            </p:nvSpPr>
            <p:spPr bwMode="ltGray">
              <a:xfrm>
                <a:off x="253" y="1734"/>
                <a:ext cx="72" cy="1593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ltGray">
              <a:xfrm>
                <a:off x="253" y="1733"/>
                <a:ext cx="73" cy="1594"/>
              </a:xfrm>
              <a:custGeom>
                <a:avLst/>
                <a:gdLst/>
                <a:ahLst/>
                <a:cxnLst>
                  <a:cxn ang="0">
                    <a:pos x="0" y="1593"/>
                  </a:cxn>
                  <a:cxn ang="0">
                    <a:pos x="72" y="1593"/>
                  </a:cxn>
                  <a:cxn ang="0">
                    <a:pos x="72" y="0"/>
                  </a:cxn>
                </a:cxnLst>
                <a:rect l="0" t="0" r="r" b="b"/>
                <a:pathLst>
                  <a:path w="73" h="1594">
                    <a:moveTo>
                      <a:pt x="0" y="1593"/>
                    </a:moveTo>
                    <a:lnTo>
                      <a:pt x="72" y="1593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" name="Freeform 14"/>
              <p:cNvSpPr>
                <a:spLocks/>
              </p:cNvSpPr>
              <p:nvPr/>
            </p:nvSpPr>
            <p:spPr bwMode="ltGray">
              <a:xfrm>
                <a:off x="253" y="1733"/>
                <a:ext cx="73" cy="1594"/>
              </a:xfrm>
              <a:custGeom>
                <a:avLst/>
                <a:gdLst/>
                <a:ahLst/>
                <a:cxnLst>
                  <a:cxn ang="0">
                    <a:pos x="0" y="1593"/>
                  </a:cxn>
                  <a:cxn ang="0">
                    <a:pos x="0" y="0"/>
                  </a:cxn>
                  <a:cxn ang="0">
                    <a:pos x="72" y="0"/>
                  </a:cxn>
                </a:cxnLst>
                <a:rect l="0" t="0" r="r" b="b"/>
                <a:pathLst>
                  <a:path w="73" h="1594">
                    <a:moveTo>
                      <a:pt x="0" y="1593"/>
                    </a:moveTo>
                    <a:lnTo>
                      <a:pt x="0" y="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158735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736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Monotype Sort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A40C60F-87A0-4946-89FE-51DD9D8B0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FD8B274-8757-4E3E-ADE5-3535220C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A4C8697-0DA9-4D0D-807C-AB22EFB65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7BD285B7-24FF-4250-96E7-4B33BB95C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1E28223-013E-4C40-A8C0-954F09364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931F02B-C58D-4A87-A384-BE127A060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DF55C8A-878D-41DF-9CFD-BD44411AD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69BC75FB-D7D7-4527-992A-9304C278A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E4CB7EB-0EF2-42E4-9ABE-AC40734A0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2F9E8D-6927-41C5-B673-E066808F3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231E69E-9A6D-4245-B2BC-508710BE3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4585B-A126-44C2-997D-21C9FAAE5CE3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772C5-C423-49F7-975F-F78001742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D8805-565F-4CE0-AF7C-6895DFA1FB80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FC14B-3BC1-4CB4-A03F-6183FB02F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44B16-B74E-49D0-A91E-F189477352D1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D0F27-015F-4BE6-B32D-BC4E802EA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AE17E-4ACA-4719-80B2-7DE34D40B115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5D6C3-B223-40BC-A4A6-7618A1B4D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A761B-7CFB-453A-90D1-0248F1096DC5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FB0BE-FF30-489F-8386-6E16DB264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1DF19-22C1-494C-B4F1-BC6E9F453C77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29274-E792-4381-9509-8C91DDCF4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E7DD8-CCEA-436C-AD45-6521F6776894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9EDEB-F319-49B9-B706-DD8AE4D2F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8A286-BD6A-4FBA-8EBB-F02BEACEF051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43400-821C-4591-A748-0121E78D8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C7E79-B38A-4346-80C2-A4CFF71A238C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1293F-5578-4FBC-AD8B-32E19F0E2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2DCB-CAEE-45CE-B7BA-412048184F7C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DE251-4DCB-45BC-B457-D28A85B1E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AA4D8-01C4-483E-A577-F4FC795408EA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FD863-14C6-4A8A-B46F-249824A4F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17A01046-7F0A-46EC-B043-BD27F70D6E0C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362498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362499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13761-3F0F-451A-AD4E-B98B3886E75A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899BB-AA7A-49E6-BD74-DEFBF64177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205E4-4FAE-4455-B7FC-950B939A50BD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A0AD8-60D2-4BD9-A1E8-CD123B854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3919F-0A3E-45F9-8F01-50BA48A322E1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1FD5A-113D-41D6-B7D6-59D8ECAED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F8346-9645-4199-AAD3-F04DB19DFFEB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44EEA-F2CE-4AD2-9694-528B38C7D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78AF5-FBA3-4B21-881F-A361E74D441C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D3CAC-3F08-4ECC-8CBF-9299B2190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865E5-3B95-4C3B-AADD-13F519568332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EFC06-8753-4F88-8F81-E615F68A7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2425A-B293-4D10-957C-D8FEA8D2125B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0C4C7-0F4E-4D08-BC67-BE5604D1E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7A820-9D4A-42F1-86FD-4E35433689C3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88EE3-E210-4E54-BF18-0B689D4D0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A7828-91CA-45EC-B202-CA1AFD053DD3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049BD-4592-4BC8-8211-3E3A4459D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60C5D-D7DB-45E0-9232-02DAF5191E67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B85E5-5FA5-4BB1-99FC-3D829A5F8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9664C-0C2E-408D-8399-D85560974358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FFDDB-20F2-49E0-B3C4-8ACB1DC74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 flipH="1">
            <a:off x="139700" y="1460500"/>
            <a:ext cx="883761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27363DB1-D3A0-4732-B0D6-73D928EDC779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8" name="Object 8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363522" name="Document" r:id="rId3" imgW="1943640" imgH="723600" progId="Word.Document.8">
                <p:embed/>
              </p:oleObj>
            </a:graphicData>
          </a:graphic>
        </p:graphicFrame>
        <p:sp>
          <p:nvSpPr>
            <p:cNvPr id="9" name="Text Box 9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0" y="6111875"/>
          <a:ext cx="1914525" cy="746125"/>
        </p:xfrm>
        <a:graphic>
          <a:graphicData uri="http://schemas.openxmlformats.org/presentationml/2006/ole">
            <p:oleObj spid="_x0000_s363523" name="Photo Editor Photo" r:id="rId4" imgW="4742857" imgH="1848108" progId="">
              <p:embed/>
            </p:oleObj>
          </a:graphicData>
        </a:graphic>
      </p:graphicFrame>
      <p:sp>
        <p:nvSpPr>
          <p:cNvPr id="11704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03263" y="1973263"/>
            <a:ext cx="7740650" cy="3700462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436688"/>
            <a:ext cx="4238625" cy="4735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Microsoft_Office_Word_97_-_2003_Document1.doc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vmlDrawing" Target="../drawings/vmlDrawing11.v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oleObject" Target="../embeddings/Microsoft_Office_Word_97_-_2003_Document11.doc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vmlDrawing" Target="../drawings/vmlDrawing13.v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oleObject" Target="../embeddings/Microsoft_Office_Word_97_-_2003_Document13.doc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vmlDrawing" Target="../drawings/vmlDrawing15.v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oleObject" Target="../embeddings/Microsoft_Office_Word_97_-_2003_Document15.doc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vmlDrawing" Target="../drawings/vmlDrawing17.v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oleObject" Target="../embeddings/Microsoft_Office_Word_97_-_2003_Document17.doc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vmlDrawing" Target="../drawings/vmlDrawing19.v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oleObject" Target="../embeddings/Microsoft_Office_Word_97_-_2003_Document19.doc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vmlDrawing" Target="../drawings/vmlDrawing21.v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oleObject" Target="../embeddings/Microsoft_Office_Word_97_-_2003_Document21.doc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3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Microsoft_Office_Word_97_-_2003_Document3.doc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slideLayout" Target="../slideLayouts/slideLayout24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13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Relationship Id="rId14" Type="http://schemas.openxmlformats.org/officeDocument/2006/relationships/slideLayout" Target="../slideLayouts/slideLayout27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vmlDrawing" Target="../drawings/vmlDrawing23.vml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Relationship Id="rId14" Type="http://schemas.openxmlformats.org/officeDocument/2006/relationships/oleObject" Target="../embeddings/Microsoft_Office_Word_97_-_2003_Document23.doc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5.v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oleObject" Target="../embeddings/Microsoft_Office_Word_97_-_2003_Document5.doc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vmlDrawing" Target="../drawings/vmlDrawing7.v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oleObject" Target="../embeddings/Microsoft_Office_Word_97_-_2003_Document7.doc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vmlDrawing" Target="../drawings/vmlDrawing9.v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oleObject" Target="../embeddings/Microsoft_Office_Word_97_-_2003_Document9.doc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8BBA968B-6223-45E6-B5B5-A22B5248EFEC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1033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26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1026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1034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4"/>
          <p:cNvGrpSpPr>
            <a:grpSpLocks/>
          </p:cNvGrpSpPr>
          <p:nvPr/>
        </p:nvGrpSpPr>
        <p:grpSpPr bwMode="auto">
          <a:xfrm>
            <a:off x="381000" y="304800"/>
            <a:ext cx="8383588" cy="6022975"/>
            <a:chOff x="180" y="277"/>
            <a:chExt cx="3961" cy="5479"/>
          </a:xfrm>
        </p:grpSpPr>
        <p:grpSp>
          <p:nvGrpSpPr>
            <p:cNvPr id="65544" name="Group 5"/>
            <p:cNvGrpSpPr>
              <a:grpSpLocks/>
            </p:cNvGrpSpPr>
            <p:nvPr/>
          </p:nvGrpSpPr>
          <p:grpSpPr bwMode="auto">
            <a:xfrm>
              <a:off x="180" y="1456"/>
              <a:ext cx="3961" cy="4300"/>
              <a:chOff x="180" y="1456"/>
              <a:chExt cx="3961" cy="4300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ltGray">
              <a:xfrm>
                <a:off x="184" y="1457"/>
                <a:ext cx="3952" cy="4299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27" name="Freeform 3"/>
              <p:cNvSpPr>
                <a:spLocks/>
              </p:cNvSpPr>
              <p:nvPr/>
            </p:nvSpPr>
            <p:spPr bwMode="ltGray">
              <a:xfrm>
                <a:off x="180" y="1454"/>
                <a:ext cx="3952" cy="4301"/>
              </a:xfrm>
              <a:custGeom>
                <a:avLst/>
                <a:gdLst/>
                <a:ahLst/>
                <a:cxnLst>
                  <a:cxn ang="0">
                    <a:pos x="3951" y="0"/>
                  </a:cxn>
                  <a:cxn ang="0">
                    <a:pos x="0" y="0"/>
                  </a:cxn>
                  <a:cxn ang="0">
                    <a:pos x="0" y="4297"/>
                  </a:cxn>
                </a:cxnLst>
                <a:rect l="0" t="0" r="r" b="b"/>
                <a:pathLst>
                  <a:path w="3952" h="4298">
                    <a:moveTo>
                      <a:pt x="3951" y="0"/>
                    </a:moveTo>
                    <a:lnTo>
                      <a:pt x="0" y="0"/>
                    </a:lnTo>
                    <a:lnTo>
                      <a:pt x="0" y="4297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ltGray">
              <a:xfrm>
                <a:off x="189" y="1454"/>
                <a:ext cx="3952" cy="4301"/>
              </a:xfrm>
              <a:custGeom>
                <a:avLst/>
                <a:gdLst/>
                <a:ahLst/>
                <a:cxnLst>
                  <a:cxn ang="0">
                    <a:pos x="3951" y="0"/>
                  </a:cxn>
                  <a:cxn ang="0">
                    <a:pos x="3951" y="4297"/>
                  </a:cxn>
                  <a:cxn ang="0">
                    <a:pos x="0" y="4297"/>
                  </a:cxn>
                </a:cxnLst>
                <a:rect l="0" t="0" r="r" b="b"/>
                <a:pathLst>
                  <a:path w="3952" h="4298">
                    <a:moveTo>
                      <a:pt x="3951" y="0"/>
                    </a:moveTo>
                    <a:lnTo>
                      <a:pt x="3951" y="4297"/>
                    </a:lnTo>
                    <a:lnTo>
                      <a:pt x="0" y="4297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65545" name="Group 9"/>
            <p:cNvGrpSpPr>
              <a:grpSpLocks/>
            </p:cNvGrpSpPr>
            <p:nvPr/>
          </p:nvGrpSpPr>
          <p:grpSpPr bwMode="auto">
            <a:xfrm>
              <a:off x="252" y="1593"/>
              <a:ext cx="73" cy="4021"/>
              <a:chOff x="252" y="1593"/>
              <a:chExt cx="73" cy="4021"/>
            </a:xfrm>
          </p:grpSpPr>
          <p:sp useBgFill="1">
            <p:nvSpPr>
              <p:cNvPr id="1030" name="Rectangle 6"/>
              <p:cNvSpPr>
                <a:spLocks noChangeArrowheads="1"/>
              </p:cNvSpPr>
              <p:nvPr/>
            </p:nvSpPr>
            <p:spPr bwMode="ltGray">
              <a:xfrm>
                <a:off x="252" y="1594"/>
                <a:ext cx="72" cy="4020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ltGray">
              <a:xfrm>
                <a:off x="252" y="1593"/>
                <a:ext cx="73" cy="4023"/>
              </a:xfrm>
              <a:custGeom>
                <a:avLst/>
                <a:gdLst/>
                <a:ahLst/>
                <a:cxnLst>
                  <a:cxn ang="0">
                    <a:pos x="0" y="4020"/>
                  </a:cxn>
                  <a:cxn ang="0">
                    <a:pos x="72" y="4020"/>
                  </a:cxn>
                  <a:cxn ang="0">
                    <a:pos x="72" y="0"/>
                  </a:cxn>
                </a:cxnLst>
                <a:rect l="0" t="0" r="r" b="b"/>
                <a:pathLst>
                  <a:path w="73" h="4021">
                    <a:moveTo>
                      <a:pt x="0" y="4020"/>
                    </a:moveTo>
                    <a:lnTo>
                      <a:pt x="72" y="402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ltGray">
              <a:xfrm>
                <a:off x="252" y="1593"/>
                <a:ext cx="73" cy="4023"/>
              </a:xfrm>
              <a:custGeom>
                <a:avLst/>
                <a:gdLst/>
                <a:ahLst/>
                <a:cxnLst>
                  <a:cxn ang="0">
                    <a:pos x="0" y="4020"/>
                  </a:cxn>
                  <a:cxn ang="0">
                    <a:pos x="0" y="0"/>
                  </a:cxn>
                  <a:cxn ang="0">
                    <a:pos x="72" y="0"/>
                  </a:cxn>
                </a:cxnLst>
                <a:rect l="0" t="0" r="r" b="b"/>
                <a:pathLst>
                  <a:path w="73" h="4021">
                    <a:moveTo>
                      <a:pt x="0" y="4020"/>
                    </a:moveTo>
                    <a:lnTo>
                      <a:pt x="0" y="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65546" name="Group 13"/>
            <p:cNvGrpSpPr>
              <a:grpSpLocks/>
            </p:cNvGrpSpPr>
            <p:nvPr/>
          </p:nvGrpSpPr>
          <p:grpSpPr bwMode="auto">
            <a:xfrm>
              <a:off x="180" y="277"/>
              <a:ext cx="145" cy="1041"/>
              <a:chOff x="180" y="277"/>
              <a:chExt cx="145" cy="1041"/>
            </a:xfrm>
          </p:grpSpPr>
          <p:sp>
            <p:nvSpPr>
              <p:cNvPr id="1034" name="Rectangle 10"/>
              <p:cNvSpPr>
                <a:spLocks noChangeArrowheads="1"/>
              </p:cNvSpPr>
              <p:nvPr/>
            </p:nvSpPr>
            <p:spPr bwMode="ltGray">
              <a:xfrm>
                <a:off x="180" y="277"/>
                <a:ext cx="144" cy="1040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ltGray">
              <a:xfrm>
                <a:off x="180" y="277"/>
                <a:ext cx="145" cy="1041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0" y="0"/>
                  </a:cxn>
                  <a:cxn ang="0">
                    <a:pos x="0" y="1040"/>
                  </a:cxn>
                </a:cxnLst>
                <a:rect l="0" t="0" r="r" b="b"/>
                <a:pathLst>
                  <a:path w="145" h="1041">
                    <a:moveTo>
                      <a:pt x="144" y="0"/>
                    </a:moveTo>
                    <a:lnTo>
                      <a:pt x="0" y="0"/>
                    </a:lnTo>
                    <a:lnTo>
                      <a:pt x="0" y="104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ltGray">
              <a:xfrm>
                <a:off x="180" y="277"/>
                <a:ext cx="145" cy="1041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4" y="1040"/>
                  </a:cxn>
                  <a:cxn ang="0">
                    <a:pos x="0" y="1040"/>
                  </a:cxn>
                </a:cxnLst>
                <a:rect l="0" t="0" r="r" b="b"/>
                <a:pathLst>
                  <a:path w="145" h="1041">
                    <a:moveTo>
                      <a:pt x="144" y="0"/>
                    </a:moveTo>
                    <a:lnTo>
                      <a:pt x="144" y="1040"/>
                    </a:lnTo>
                    <a:lnTo>
                      <a:pt x="0" y="104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655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4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6699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3013"/>
            <a:ext cx="28956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6699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6699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817BA5-A1CA-489F-B25D-81A662274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1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66F9BF13-3CDB-4BAE-827C-1A6F9E791ABD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13321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3314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13314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13322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65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BB859B-E027-44E8-B85B-4510824B1DEB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3FBB5F-D02A-4143-AA60-491079E4B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03AB64AF-9883-4D2B-AFCB-F35AC98F24FF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15369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5362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15362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15370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7" tIns="45683" rIns="91367" bIns="456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7" tIns="45683" rIns="91367" bIns="4568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6699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48C3EB0-5A05-484A-B639-AC8C850382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4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613" indent="-2270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86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7E22D8-E32A-44BB-A840-B2137E2E74BC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C30CB04-419F-4AB5-9FE9-D993E439F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32945196-9831-429C-9830-AE87978362F7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17417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7410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17410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17418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6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EF1E7CF2-B6E2-48A9-A6B7-2250289B1E6F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19465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9458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19458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19466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49CF6ABA-2341-4870-9A2A-FB6BE30ACF4C}" type="slidenum">
              <a:rPr lang="en-US" sz="20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1026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617474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Arial Narrow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1034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6" r:id="rId1"/>
    <p:sldLayoutId id="2147484457" r:id="rId2"/>
    <p:sldLayoutId id="2147484458" r:id="rId3"/>
    <p:sldLayoutId id="2147484459" r:id="rId4"/>
    <p:sldLayoutId id="2147484460" r:id="rId5"/>
    <p:sldLayoutId id="2147484461" r:id="rId6"/>
    <p:sldLayoutId id="2147484462" r:id="rId7"/>
    <p:sldLayoutId id="2147484463" r:id="rId8"/>
    <p:sldLayoutId id="2147484464" r:id="rId9"/>
    <p:sldLayoutId id="2147484465" r:id="rId10"/>
    <p:sldLayoutId id="2147484466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Arial Narrow"/>
              <a:ea typeface="Osaka"/>
              <a:cs typeface="Arial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Arial Narrow"/>
              <a:ea typeface="Osaka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13339331-9346-4D8A-9A5D-34CD1C5B618C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Osak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Osaka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3074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621570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Arial Narrow"/>
                  <a:ea typeface="Osaka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3082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13339331-9346-4D8A-9A5D-34CD1C5B618C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3081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3074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3074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3082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47287" y="859483"/>
            <a:ext cx="165199" cy="160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91" tIns="32146" rIns="64291" bIns="32146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latin typeface="+mj-lt"/>
                <a:cs typeface="Arial Bold" charset="0"/>
                <a:sym typeface="Arial Bold" charset="0"/>
              </a:defRPr>
            </a:lvl1pPr>
          </a:lstStyle>
          <a:p>
            <a:fld id="{145398B1-74C0-49E9-8A7A-29DE9395D948}" type="slidenum">
              <a:rPr lang="en-US" smtClean="0"/>
              <a:pPr/>
              <a:t>‹#›</a:t>
            </a:fld>
            <a:endParaRPr lang="en-US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1654" y="369466"/>
            <a:ext cx="7286625" cy="6518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91437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 Bold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203" y="1347267"/>
            <a:ext cx="5706070" cy="49916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91437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smtClean="0">
                <a:sym typeface="Arial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p:transition/>
  <p:hf hdr="0" ftr="0" dt="0"/>
  <p:txStyles>
    <p:titleStyle>
      <a:lvl1pPr marL="71435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marL="71435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marL="71435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marL="71435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marL="71435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392892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714350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035807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357264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99589" indent="-209840" algn="l" rtl="0" fontAlgn="base">
        <a:spcBef>
          <a:spcPts val="562"/>
        </a:spcBef>
        <a:spcAft>
          <a:spcPct val="0"/>
        </a:spcAft>
        <a:buClr>
          <a:srgbClr val="FD930A"/>
        </a:buClr>
        <a:buSzPct val="80000"/>
        <a:buFont typeface="Wingdings" pitchFamily="2" charset="2"/>
        <a:buChar char="n"/>
        <a:defRPr sz="240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1pPr>
      <a:lvl2pPr marL="582641" indent="-181936" algn="l" rtl="0" fontAlgn="base">
        <a:spcBef>
          <a:spcPts val="562"/>
        </a:spcBef>
        <a:spcAft>
          <a:spcPct val="0"/>
        </a:spcAft>
        <a:buClr>
          <a:srgbClr val="261748"/>
        </a:buClr>
        <a:buSzPct val="100000"/>
        <a:buFont typeface="Wingdings" pitchFamily="2" charset="2"/>
        <a:buChar char="§"/>
        <a:defRPr sz="240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2pPr>
      <a:lvl3pPr marL="764578" indent="-180820" algn="l" rtl="0" fontAlgn="base">
        <a:spcBef>
          <a:spcPts val="562"/>
        </a:spcBef>
        <a:spcAft>
          <a:spcPct val="0"/>
        </a:spcAft>
        <a:buClr>
          <a:srgbClr val="FD930A"/>
        </a:buClr>
        <a:buSzPct val="60000"/>
        <a:buFont typeface="Wingdings" pitchFamily="2" charset="2"/>
        <a:buChar char="è"/>
        <a:defRPr sz="2400">
          <a:solidFill>
            <a:srgbClr val="000000"/>
          </a:solidFill>
          <a:latin typeface="+mn-lt"/>
          <a:ea typeface="+mn-ea"/>
          <a:cs typeface="+mn-cs"/>
          <a:sym typeface="Arial" pitchFamily="34" charset="0"/>
        </a:defRPr>
      </a:lvl3pPr>
      <a:lvl4pPr marL="947630" indent="-181936" algn="l" rtl="0" fontAlgn="base">
        <a:spcBef>
          <a:spcPts val="562"/>
        </a:spcBef>
        <a:spcAft>
          <a:spcPct val="0"/>
        </a:spcAft>
        <a:buClr>
          <a:srgbClr val="261748"/>
        </a:buClr>
        <a:buSzPct val="100000"/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  <a:cs typeface="+mn-cs"/>
          <a:sym typeface="Arial" pitchFamily="34" charset="0"/>
        </a:defRPr>
      </a:lvl4pPr>
      <a:lvl5pPr marL="1112823" indent="-157380" algn="l" rtl="0" fontAlgn="base">
        <a:spcBef>
          <a:spcPts val="562"/>
        </a:spcBef>
        <a:spcAft>
          <a:spcPct val="0"/>
        </a:spcAft>
        <a:buClr>
          <a:srgbClr val="FD930A"/>
        </a:buClr>
        <a:buSzPct val="100000"/>
        <a:buFont typeface="Arial" pitchFamily="34" charset="0"/>
        <a:buChar char="»"/>
        <a:defRPr sz="2400">
          <a:solidFill>
            <a:srgbClr val="100F2E"/>
          </a:solidFill>
          <a:latin typeface="+mn-lt"/>
          <a:ea typeface="+mn-ea"/>
          <a:cs typeface="+mn-cs"/>
          <a:sym typeface="Arial" pitchFamily="34" charset="0"/>
        </a:defRPr>
      </a:lvl5pPr>
      <a:lvl6pPr marL="1434280" indent="-157380" algn="l" rtl="0" fontAlgn="base">
        <a:spcBef>
          <a:spcPts val="562"/>
        </a:spcBef>
        <a:spcAft>
          <a:spcPct val="0"/>
        </a:spcAft>
        <a:buClr>
          <a:srgbClr val="FD930A"/>
        </a:buClr>
        <a:buSzPct val="100000"/>
        <a:buFont typeface="Arial" pitchFamily="34" charset="0"/>
        <a:buChar char="»"/>
        <a:defRPr sz="2400">
          <a:solidFill>
            <a:srgbClr val="100F2E"/>
          </a:solidFill>
          <a:latin typeface="+mn-lt"/>
          <a:ea typeface="+mn-ea"/>
          <a:cs typeface="+mn-cs"/>
          <a:sym typeface="Arial" pitchFamily="34" charset="0"/>
        </a:defRPr>
      </a:lvl6pPr>
      <a:lvl7pPr marL="1755738" indent="-157380" algn="l" rtl="0" fontAlgn="base">
        <a:spcBef>
          <a:spcPts val="562"/>
        </a:spcBef>
        <a:spcAft>
          <a:spcPct val="0"/>
        </a:spcAft>
        <a:buClr>
          <a:srgbClr val="FD930A"/>
        </a:buClr>
        <a:buSzPct val="100000"/>
        <a:buFont typeface="Arial" pitchFamily="34" charset="0"/>
        <a:buChar char="»"/>
        <a:defRPr sz="2400">
          <a:solidFill>
            <a:srgbClr val="100F2E"/>
          </a:solidFill>
          <a:latin typeface="+mn-lt"/>
          <a:ea typeface="+mn-ea"/>
          <a:cs typeface="+mn-cs"/>
          <a:sym typeface="Arial" pitchFamily="34" charset="0"/>
        </a:defRPr>
      </a:lvl7pPr>
      <a:lvl8pPr marL="2077195" indent="-157380" algn="l" rtl="0" fontAlgn="base">
        <a:spcBef>
          <a:spcPts val="562"/>
        </a:spcBef>
        <a:spcAft>
          <a:spcPct val="0"/>
        </a:spcAft>
        <a:buClr>
          <a:srgbClr val="FD930A"/>
        </a:buClr>
        <a:buSzPct val="100000"/>
        <a:buFont typeface="Arial" pitchFamily="34" charset="0"/>
        <a:buChar char="»"/>
        <a:defRPr sz="2400">
          <a:solidFill>
            <a:srgbClr val="100F2E"/>
          </a:solidFill>
          <a:latin typeface="+mn-lt"/>
          <a:ea typeface="+mn-ea"/>
          <a:cs typeface="+mn-cs"/>
          <a:sym typeface="Arial" pitchFamily="34" charset="0"/>
        </a:defRPr>
      </a:lvl8pPr>
      <a:lvl9pPr marL="2398652" indent="-157380" algn="l" rtl="0" fontAlgn="base">
        <a:spcBef>
          <a:spcPts val="562"/>
        </a:spcBef>
        <a:spcAft>
          <a:spcPct val="0"/>
        </a:spcAft>
        <a:buClr>
          <a:srgbClr val="FD930A"/>
        </a:buClr>
        <a:buSzPct val="100000"/>
        <a:buFont typeface="Arial" pitchFamily="34" charset="0"/>
        <a:buChar char="»"/>
        <a:defRPr sz="2400">
          <a:solidFill>
            <a:srgbClr val="100F2E"/>
          </a:solidFill>
          <a:latin typeface="+mn-lt"/>
          <a:ea typeface="+mn-ea"/>
          <a:cs typeface="+mn-cs"/>
          <a:sym typeface="Arial" pitchFamily="34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81000" y="304800"/>
            <a:ext cx="8383588" cy="6022975"/>
            <a:chOff x="180" y="277"/>
            <a:chExt cx="3961" cy="547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80" y="1456"/>
              <a:ext cx="3961" cy="4300"/>
              <a:chOff x="180" y="1456"/>
              <a:chExt cx="3961" cy="4300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ltGray">
              <a:xfrm>
                <a:off x="184" y="1457"/>
                <a:ext cx="3952" cy="4299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1027" name="Freeform 3"/>
              <p:cNvSpPr>
                <a:spLocks/>
              </p:cNvSpPr>
              <p:nvPr/>
            </p:nvSpPr>
            <p:spPr bwMode="ltGray">
              <a:xfrm>
                <a:off x="180" y="1454"/>
                <a:ext cx="3952" cy="4301"/>
              </a:xfrm>
              <a:custGeom>
                <a:avLst/>
                <a:gdLst/>
                <a:ahLst/>
                <a:cxnLst>
                  <a:cxn ang="0">
                    <a:pos x="3951" y="0"/>
                  </a:cxn>
                  <a:cxn ang="0">
                    <a:pos x="0" y="0"/>
                  </a:cxn>
                  <a:cxn ang="0">
                    <a:pos x="0" y="4297"/>
                  </a:cxn>
                </a:cxnLst>
                <a:rect l="0" t="0" r="r" b="b"/>
                <a:pathLst>
                  <a:path w="3952" h="4298">
                    <a:moveTo>
                      <a:pt x="3951" y="0"/>
                    </a:moveTo>
                    <a:lnTo>
                      <a:pt x="0" y="0"/>
                    </a:lnTo>
                    <a:lnTo>
                      <a:pt x="0" y="4297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ltGray">
              <a:xfrm>
                <a:off x="189" y="1454"/>
                <a:ext cx="3952" cy="4301"/>
              </a:xfrm>
              <a:custGeom>
                <a:avLst/>
                <a:gdLst/>
                <a:ahLst/>
                <a:cxnLst>
                  <a:cxn ang="0">
                    <a:pos x="3951" y="0"/>
                  </a:cxn>
                  <a:cxn ang="0">
                    <a:pos x="3951" y="4297"/>
                  </a:cxn>
                  <a:cxn ang="0">
                    <a:pos x="0" y="4297"/>
                  </a:cxn>
                </a:cxnLst>
                <a:rect l="0" t="0" r="r" b="b"/>
                <a:pathLst>
                  <a:path w="3952" h="4298">
                    <a:moveTo>
                      <a:pt x="3951" y="0"/>
                    </a:moveTo>
                    <a:lnTo>
                      <a:pt x="3951" y="4297"/>
                    </a:lnTo>
                    <a:lnTo>
                      <a:pt x="0" y="4297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52" y="1593"/>
              <a:ext cx="73" cy="4021"/>
              <a:chOff x="252" y="1593"/>
              <a:chExt cx="73" cy="4021"/>
            </a:xfrm>
          </p:grpSpPr>
          <p:sp useBgFill="1">
            <p:nvSpPr>
              <p:cNvPr id="1030" name="Rectangle 6"/>
              <p:cNvSpPr>
                <a:spLocks noChangeArrowheads="1"/>
              </p:cNvSpPr>
              <p:nvPr/>
            </p:nvSpPr>
            <p:spPr bwMode="ltGray">
              <a:xfrm>
                <a:off x="252" y="1594"/>
                <a:ext cx="72" cy="4020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ltGray">
              <a:xfrm>
                <a:off x="252" y="1593"/>
                <a:ext cx="73" cy="4023"/>
              </a:xfrm>
              <a:custGeom>
                <a:avLst/>
                <a:gdLst/>
                <a:ahLst/>
                <a:cxnLst>
                  <a:cxn ang="0">
                    <a:pos x="0" y="4020"/>
                  </a:cxn>
                  <a:cxn ang="0">
                    <a:pos x="72" y="4020"/>
                  </a:cxn>
                  <a:cxn ang="0">
                    <a:pos x="72" y="0"/>
                  </a:cxn>
                </a:cxnLst>
                <a:rect l="0" t="0" r="r" b="b"/>
                <a:pathLst>
                  <a:path w="73" h="4021">
                    <a:moveTo>
                      <a:pt x="0" y="4020"/>
                    </a:moveTo>
                    <a:lnTo>
                      <a:pt x="72" y="402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ltGray">
              <a:xfrm>
                <a:off x="252" y="1593"/>
                <a:ext cx="73" cy="4023"/>
              </a:xfrm>
              <a:custGeom>
                <a:avLst/>
                <a:gdLst/>
                <a:ahLst/>
                <a:cxnLst>
                  <a:cxn ang="0">
                    <a:pos x="0" y="4020"/>
                  </a:cxn>
                  <a:cxn ang="0">
                    <a:pos x="0" y="0"/>
                  </a:cxn>
                  <a:cxn ang="0">
                    <a:pos x="72" y="0"/>
                  </a:cxn>
                </a:cxnLst>
                <a:rect l="0" t="0" r="r" b="b"/>
                <a:pathLst>
                  <a:path w="73" h="4021">
                    <a:moveTo>
                      <a:pt x="0" y="4020"/>
                    </a:moveTo>
                    <a:lnTo>
                      <a:pt x="0" y="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180" y="277"/>
              <a:ext cx="145" cy="1041"/>
              <a:chOff x="180" y="277"/>
              <a:chExt cx="145" cy="1041"/>
            </a:xfrm>
          </p:grpSpPr>
          <p:sp>
            <p:nvSpPr>
              <p:cNvPr id="1034" name="Rectangle 10"/>
              <p:cNvSpPr>
                <a:spLocks noChangeArrowheads="1"/>
              </p:cNvSpPr>
              <p:nvPr/>
            </p:nvSpPr>
            <p:spPr bwMode="ltGray">
              <a:xfrm>
                <a:off x="180" y="277"/>
                <a:ext cx="144" cy="1040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ltGray">
              <a:xfrm>
                <a:off x="180" y="277"/>
                <a:ext cx="145" cy="1041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0" y="0"/>
                  </a:cxn>
                  <a:cxn ang="0">
                    <a:pos x="0" y="1040"/>
                  </a:cxn>
                </a:cxnLst>
                <a:rect l="0" t="0" r="r" b="b"/>
                <a:pathLst>
                  <a:path w="145" h="1041">
                    <a:moveTo>
                      <a:pt x="144" y="0"/>
                    </a:moveTo>
                    <a:lnTo>
                      <a:pt x="0" y="0"/>
                    </a:lnTo>
                    <a:lnTo>
                      <a:pt x="0" y="104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ltGray">
              <a:xfrm>
                <a:off x="180" y="277"/>
                <a:ext cx="145" cy="1041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4" y="1040"/>
                  </a:cxn>
                  <a:cxn ang="0">
                    <a:pos x="0" y="1040"/>
                  </a:cxn>
                </a:cxnLst>
                <a:rect l="0" t="0" r="r" b="b"/>
                <a:pathLst>
                  <a:path w="145" h="1041">
                    <a:moveTo>
                      <a:pt x="144" y="0"/>
                    </a:moveTo>
                    <a:lnTo>
                      <a:pt x="144" y="1040"/>
                    </a:lnTo>
                    <a:lnTo>
                      <a:pt x="0" y="104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/>
                </a:endParaRPr>
              </a:p>
            </p:txBody>
          </p:sp>
        </p:grpSp>
      </p:grpSp>
      <p:sp>
        <p:nvSpPr>
          <p:cNvPr id="6553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54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6699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3013"/>
            <a:ext cx="28956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6699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6699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B817BA5-A1CA-489F-B25D-81A6622746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  <p:sldLayoutId id="2147484533" r:id="rId12"/>
    <p:sldLayoutId id="214748453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018369-75BB-40D5-8DCD-00130826EBCC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40E436-FF92-4EE7-B3CF-ABC2CBE68409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  <p:sldLayoutId id="2147484547" r:id="rId12"/>
    <p:sldLayoutId id="2147484548" r:id="rId13"/>
    <p:sldLayoutId id="21474845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C073F4-C91D-4B87-90C9-C26AB83D7CEE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308436-47A7-4288-8397-2580BD8771BB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  <p:sldLayoutId id="2147484560" r:id="rId10"/>
    <p:sldLayoutId id="21474845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018369-75BB-40D5-8DCD-00130826EBCC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6/2/2013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40E436-FF92-4EE7-B3CF-ABC2CBE68409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3" r:id="rId1"/>
    <p:sldLayoutId id="2147484564" r:id="rId2"/>
    <p:sldLayoutId id="2147484565" r:id="rId3"/>
    <p:sldLayoutId id="2147484566" r:id="rId4"/>
    <p:sldLayoutId id="2147484567" r:id="rId5"/>
    <p:sldLayoutId id="2147484568" r:id="rId6"/>
    <p:sldLayoutId id="2147484569" r:id="rId7"/>
    <p:sldLayoutId id="2147484570" r:id="rId8"/>
    <p:sldLayoutId id="2147484571" r:id="rId9"/>
    <p:sldLayoutId id="2147484572" r:id="rId10"/>
    <p:sldLayoutId id="2147484573" r:id="rId11"/>
    <p:sldLayoutId id="2147484574" r:id="rId12"/>
    <p:sldLayoutId id="2147484575" r:id="rId13"/>
    <p:sldLayoutId id="214748457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Arial Narrow"/>
              <a:ea typeface="+mn-ea"/>
              <a:cs typeface="Arial" pitchFamily="34" charset="0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Arial Narrow"/>
              <a:ea typeface="+mn-ea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41A54EE3-1D66-4B8B-A2FB-85DC2F0FEB3E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9218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627714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Arial Narrow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9226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  <p:sldLayoutId id="2147484588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304800"/>
            <a:ext cx="8383588" cy="6022975"/>
            <a:chOff x="180" y="277"/>
            <a:chExt cx="3961" cy="5479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0" y="1456"/>
              <a:ext cx="3961" cy="4300"/>
              <a:chOff x="180" y="1456"/>
              <a:chExt cx="3961" cy="4300"/>
            </a:xfrm>
          </p:grpSpPr>
          <p:sp>
            <p:nvSpPr>
              <p:cNvPr id="179204" name="Rectangle 4"/>
              <p:cNvSpPr>
                <a:spLocks noChangeArrowheads="1"/>
              </p:cNvSpPr>
              <p:nvPr/>
            </p:nvSpPr>
            <p:spPr bwMode="ltGray">
              <a:xfrm>
                <a:off x="184" y="1458"/>
                <a:ext cx="3952" cy="4298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9205" name="Freeform 5"/>
              <p:cNvSpPr>
                <a:spLocks/>
              </p:cNvSpPr>
              <p:nvPr/>
            </p:nvSpPr>
            <p:spPr bwMode="ltGray">
              <a:xfrm>
                <a:off x="180" y="1455"/>
                <a:ext cx="3952" cy="4299"/>
              </a:xfrm>
              <a:custGeom>
                <a:avLst/>
                <a:gdLst/>
                <a:ahLst/>
                <a:cxnLst>
                  <a:cxn ang="0">
                    <a:pos x="3951" y="0"/>
                  </a:cxn>
                  <a:cxn ang="0">
                    <a:pos x="0" y="0"/>
                  </a:cxn>
                  <a:cxn ang="0">
                    <a:pos x="0" y="4297"/>
                  </a:cxn>
                </a:cxnLst>
                <a:rect l="0" t="0" r="r" b="b"/>
                <a:pathLst>
                  <a:path w="3952" h="4298">
                    <a:moveTo>
                      <a:pt x="3951" y="0"/>
                    </a:moveTo>
                    <a:lnTo>
                      <a:pt x="0" y="0"/>
                    </a:lnTo>
                    <a:lnTo>
                      <a:pt x="0" y="4297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9206" name="Freeform 6"/>
              <p:cNvSpPr>
                <a:spLocks/>
              </p:cNvSpPr>
              <p:nvPr/>
            </p:nvSpPr>
            <p:spPr bwMode="ltGray">
              <a:xfrm>
                <a:off x="189" y="1455"/>
                <a:ext cx="3952" cy="4299"/>
              </a:xfrm>
              <a:custGeom>
                <a:avLst/>
                <a:gdLst/>
                <a:ahLst/>
                <a:cxnLst>
                  <a:cxn ang="0">
                    <a:pos x="3951" y="0"/>
                  </a:cxn>
                  <a:cxn ang="0">
                    <a:pos x="3951" y="4297"/>
                  </a:cxn>
                  <a:cxn ang="0">
                    <a:pos x="0" y="4297"/>
                  </a:cxn>
                </a:cxnLst>
                <a:rect l="0" t="0" r="r" b="b"/>
                <a:pathLst>
                  <a:path w="3952" h="4298">
                    <a:moveTo>
                      <a:pt x="3951" y="0"/>
                    </a:moveTo>
                    <a:lnTo>
                      <a:pt x="3951" y="4297"/>
                    </a:lnTo>
                    <a:lnTo>
                      <a:pt x="0" y="4297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52" y="1593"/>
              <a:ext cx="73" cy="4021"/>
              <a:chOff x="252" y="1593"/>
              <a:chExt cx="73" cy="4021"/>
            </a:xfrm>
          </p:grpSpPr>
          <p:sp useBgFill="1">
            <p:nvSpPr>
              <p:cNvPr id="179208" name="Rectangle 8"/>
              <p:cNvSpPr>
                <a:spLocks noChangeArrowheads="1"/>
              </p:cNvSpPr>
              <p:nvPr/>
            </p:nvSpPr>
            <p:spPr bwMode="ltGray">
              <a:xfrm>
                <a:off x="252" y="1594"/>
                <a:ext cx="72" cy="4020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9209" name="Freeform 9"/>
              <p:cNvSpPr>
                <a:spLocks/>
              </p:cNvSpPr>
              <p:nvPr/>
            </p:nvSpPr>
            <p:spPr bwMode="ltGray">
              <a:xfrm>
                <a:off x="252" y="1593"/>
                <a:ext cx="73" cy="4022"/>
              </a:xfrm>
              <a:custGeom>
                <a:avLst/>
                <a:gdLst/>
                <a:ahLst/>
                <a:cxnLst>
                  <a:cxn ang="0">
                    <a:pos x="0" y="4020"/>
                  </a:cxn>
                  <a:cxn ang="0">
                    <a:pos x="72" y="4020"/>
                  </a:cxn>
                  <a:cxn ang="0">
                    <a:pos x="72" y="0"/>
                  </a:cxn>
                </a:cxnLst>
                <a:rect l="0" t="0" r="r" b="b"/>
                <a:pathLst>
                  <a:path w="73" h="4021">
                    <a:moveTo>
                      <a:pt x="0" y="4020"/>
                    </a:moveTo>
                    <a:lnTo>
                      <a:pt x="72" y="402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9210" name="Freeform 10"/>
              <p:cNvSpPr>
                <a:spLocks/>
              </p:cNvSpPr>
              <p:nvPr/>
            </p:nvSpPr>
            <p:spPr bwMode="ltGray">
              <a:xfrm>
                <a:off x="252" y="1593"/>
                <a:ext cx="73" cy="4022"/>
              </a:xfrm>
              <a:custGeom>
                <a:avLst/>
                <a:gdLst/>
                <a:ahLst/>
                <a:cxnLst>
                  <a:cxn ang="0">
                    <a:pos x="0" y="4020"/>
                  </a:cxn>
                  <a:cxn ang="0">
                    <a:pos x="0" y="0"/>
                  </a:cxn>
                  <a:cxn ang="0">
                    <a:pos x="72" y="0"/>
                  </a:cxn>
                </a:cxnLst>
                <a:rect l="0" t="0" r="r" b="b"/>
                <a:pathLst>
                  <a:path w="73" h="4021">
                    <a:moveTo>
                      <a:pt x="0" y="4020"/>
                    </a:moveTo>
                    <a:lnTo>
                      <a:pt x="0" y="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180" y="277"/>
              <a:ext cx="145" cy="1041"/>
              <a:chOff x="180" y="277"/>
              <a:chExt cx="145" cy="1041"/>
            </a:xfrm>
          </p:grpSpPr>
          <p:sp>
            <p:nvSpPr>
              <p:cNvPr id="179212" name="Rectangle 12"/>
              <p:cNvSpPr>
                <a:spLocks noChangeArrowheads="1"/>
              </p:cNvSpPr>
              <p:nvPr/>
            </p:nvSpPr>
            <p:spPr bwMode="ltGray">
              <a:xfrm>
                <a:off x="180" y="277"/>
                <a:ext cx="144" cy="1040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9213" name="Freeform 13"/>
              <p:cNvSpPr>
                <a:spLocks/>
              </p:cNvSpPr>
              <p:nvPr/>
            </p:nvSpPr>
            <p:spPr bwMode="ltGray">
              <a:xfrm>
                <a:off x="180" y="277"/>
                <a:ext cx="145" cy="1041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0" y="0"/>
                  </a:cxn>
                  <a:cxn ang="0">
                    <a:pos x="0" y="1040"/>
                  </a:cxn>
                </a:cxnLst>
                <a:rect l="0" t="0" r="r" b="b"/>
                <a:pathLst>
                  <a:path w="145" h="1041">
                    <a:moveTo>
                      <a:pt x="144" y="0"/>
                    </a:moveTo>
                    <a:lnTo>
                      <a:pt x="0" y="0"/>
                    </a:lnTo>
                    <a:lnTo>
                      <a:pt x="0" y="104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9214" name="Freeform 14"/>
              <p:cNvSpPr>
                <a:spLocks/>
              </p:cNvSpPr>
              <p:nvPr/>
            </p:nvSpPr>
            <p:spPr bwMode="ltGray">
              <a:xfrm>
                <a:off x="180" y="277"/>
                <a:ext cx="145" cy="1041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4" y="1040"/>
                  </a:cxn>
                  <a:cxn ang="0">
                    <a:pos x="0" y="1040"/>
                  </a:cxn>
                </a:cxnLst>
                <a:rect l="0" t="0" r="r" b="b"/>
                <a:pathLst>
                  <a:path w="145" h="1041">
                    <a:moveTo>
                      <a:pt x="144" y="0"/>
                    </a:moveTo>
                    <a:lnTo>
                      <a:pt x="144" y="1040"/>
                    </a:lnTo>
                    <a:lnTo>
                      <a:pt x="0" y="104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51203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4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9217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006699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79218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3013"/>
            <a:ext cx="28956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rgbClr val="006699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79219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6699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19EBAEF-5794-43E3-9C9A-4E1FA19FADED}" type="slidenum">
              <a:rPr lang="en-US">
                <a:ea typeface="+mn-ea"/>
              </a:rPr>
              <a:pPr>
                <a:defRPr/>
              </a:pPr>
              <a:t>‹#›</a:t>
            </a:fld>
            <a:endParaRPr lang="en-US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0" r:id="rId1"/>
    <p:sldLayoutId id="2147484591" r:id="rId2"/>
    <p:sldLayoutId id="2147484592" r:id="rId3"/>
    <p:sldLayoutId id="2147484593" r:id="rId4"/>
    <p:sldLayoutId id="2147484594" r:id="rId5"/>
    <p:sldLayoutId id="2147484595" r:id="rId6"/>
    <p:sldLayoutId id="2147484596" r:id="rId7"/>
    <p:sldLayoutId id="2147484597" r:id="rId8"/>
    <p:sldLayoutId id="2147484598" r:id="rId9"/>
    <p:sldLayoutId id="2147484599" r:id="rId10"/>
    <p:sldLayoutId id="21474846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B2EDB039-CE86-461F-9D4D-9F5DEDC0980F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5129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5122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5122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5130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7B3883-B455-4A0E-A128-8E8BCE079CFA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AB6CA63-C1FD-4775-9A91-6282E3722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Group 2"/>
          <p:cNvGrpSpPr>
            <a:grpSpLocks/>
          </p:cNvGrpSpPr>
          <p:nvPr/>
        </p:nvGrpSpPr>
        <p:grpSpPr bwMode="auto">
          <a:xfrm>
            <a:off x="381000" y="304800"/>
            <a:ext cx="8383588" cy="6022975"/>
            <a:chOff x="180" y="277"/>
            <a:chExt cx="3961" cy="5479"/>
          </a:xfrm>
        </p:grpSpPr>
        <p:grpSp>
          <p:nvGrpSpPr>
            <p:cNvPr id="62472" name="Group 3"/>
            <p:cNvGrpSpPr>
              <a:grpSpLocks/>
            </p:cNvGrpSpPr>
            <p:nvPr/>
          </p:nvGrpSpPr>
          <p:grpSpPr bwMode="auto">
            <a:xfrm>
              <a:off x="180" y="1456"/>
              <a:ext cx="3961" cy="4300"/>
              <a:chOff x="180" y="1456"/>
              <a:chExt cx="3961" cy="4300"/>
            </a:xfrm>
          </p:grpSpPr>
          <p:sp>
            <p:nvSpPr>
              <p:cNvPr id="157700" name="Rectangle 4"/>
              <p:cNvSpPr>
                <a:spLocks noChangeArrowheads="1"/>
              </p:cNvSpPr>
              <p:nvPr/>
            </p:nvSpPr>
            <p:spPr bwMode="ltGray">
              <a:xfrm>
                <a:off x="184" y="1457"/>
                <a:ext cx="3952" cy="4299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7701" name="Freeform 5"/>
              <p:cNvSpPr>
                <a:spLocks/>
              </p:cNvSpPr>
              <p:nvPr/>
            </p:nvSpPr>
            <p:spPr bwMode="ltGray">
              <a:xfrm>
                <a:off x="180" y="1454"/>
                <a:ext cx="3952" cy="4301"/>
              </a:xfrm>
              <a:custGeom>
                <a:avLst/>
                <a:gdLst/>
                <a:ahLst/>
                <a:cxnLst>
                  <a:cxn ang="0">
                    <a:pos x="3951" y="0"/>
                  </a:cxn>
                  <a:cxn ang="0">
                    <a:pos x="0" y="0"/>
                  </a:cxn>
                  <a:cxn ang="0">
                    <a:pos x="0" y="4297"/>
                  </a:cxn>
                </a:cxnLst>
                <a:rect l="0" t="0" r="r" b="b"/>
                <a:pathLst>
                  <a:path w="3952" h="4298">
                    <a:moveTo>
                      <a:pt x="3951" y="0"/>
                    </a:moveTo>
                    <a:lnTo>
                      <a:pt x="0" y="0"/>
                    </a:lnTo>
                    <a:lnTo>
                      <a:pt x="0" y="4297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7702" name="Freeform 6"/>
              <p:cNvSpPr>
                <a:spLocks/>
              </p:cNvSpPr>
              <p:nvPr/>
            </p:nvSpPr>
            <p:spPr bwMode="ltGray">
              <a:xfrm>
                <a:off x="189" y="1454"/>
                <a:ext cx="3952" cy="4301"/>
              </a:xfrm>
              <a:custGeom>
                <a:avLst/>
                <a:gdLst/>
                <a:ahLst/>
                <a:cxnLst>
                  <a:cxn ang="0">
                    <a:pos x="3951" y="0"/>
                  </a:cxn>
                  <a:cxn ang="0">
                    <a:pos x="3951" y="4297"/>
                  </a:cxn>
                  <a:cxn ang="0">
                    <a:pos x="0" y="4297"/>
                  </a:cxn>
                </a:cxnLst>
                <a:rect l="0" t="0" r="r" b="b"/>
                <a:pathLst>
                  <a:path w="3952" h="4298">
                    <a:moveTo>
                      <a:pt x="3951" y="0"/>
                    </a:moveTo>
                    <a:lnTo>
                      <a:pt x="3951" y="4297"/>
                    </a:lnTo>
                    <a:lnTo>
                      <a:pt x="0" y="4297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62473" name="Group 7"/>
            <p:cNvGrpSpPr>
              <a:grpSpLocks/>
            </p:cNvGrpSpPr>
            <p:nvPr/>
          </p:nvGrpSpPr>
          <p:grpSpPr bwMode="auto">
            <a:xfrm>
              <a:off x="252" y="1593"/>
              <a:ext cx="73" cy="4021"/>
              <a:chOff x="252" y="1593"/>
              <a:chExt cx="73" cy="4021"/>
            </a:xfrm>
          </p:grpSpPr>
          <p:sp useBgFill="1">
            <p:nvSpPr>
              <p:cNvPr id="157704" name="Rectangle 8"/>
              <p:cNvSpPr>
                <a:spLocks noChangeArrowheads="1"/>
              </p:cNvSpPr>
              <p:nvPr/>
            </p:nvSpPr>
            <p:spPr bwMode="ltGray">
              <a:xfrm>
                <a:off x="252" y="1594"/>
                <a:ext cx="72" cy="4020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7705" name="Freeform 9"/>
              <p:cNvSpPr>
                <a:spLocks/>
              </p:cNvSpPr>
              <p:nvPr/>
            </p:nvSpPr>
            <p:spPr bwMode="ltGray">
              <a:xfrm>
                <a:off x="252" y="1593"/>
                <a:ext cx="73" cy="4023"/>
              </a:xfrm>
              <a:custGeom>
                <a:avLst/>
                <a:gdLst/>
                <a:ahLst/>
                <a:cxnLst>
                  <a:cxn ang="0">
                    <a:pos x="0" y="4020"/>
                  </a:cxn>
                  <a:cxn ang="0">
                    <a:pos x="72" y="4020"/>
                  </a:cxn>
                  <a:cxn ang="0">
                    <a:pos x="72" y="0"/>
                  </a:cxn>
                </a:cxnLst>
                <a:rect l="0" t="0" r="r" b="b"/>
                <a:pathLst>
                  <a:path w="73" h="4021">
                    <a:moveTo>
                      <a:pt x="0" y="4020"/>
                    </a:moveTo>
                    <a:lnTo>
                      <a:pt x="72" y="402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7706" name="Freeform 10"/>
              <p:cNvSpPr>
                <a:spLocks/>
              </p:cNvSpPr>
              <p:nvPr/>
            </p:nvSpPr>
            <p:spPr bwMode="ltGray">
              <a:xfrm>
                <a:off x="252" y="1593"/>
                <a:ext cx="73" cy="4023"/>
              </a:xfrm>
              <a:custGeom>
                <a:avLst/>
                <a:gdLst/>
                <a:ahLst/>
                <a:cxnLst>
                  <a:cxn ang="0">
                    <a:pos x="0" y="4020"/>
                  </a:cxn>
                  <a:cxn ang="0">
                    <a:pos x="0" y="0"/>
                  </a:cxn>
                  <a:cxn ang="0">
                    <a:pos x="72" y="0"/>
                  </a:cxn>
                </a:cxnLst>
                <a:rect l="0" t="0" r="r" b="b"/>
                <a:pathLst>
                  <a:path w="73" h="4021">
                    <a:moveTo>
                      <a:pt x="0" y="4020"/>
                    </a:moveTo>
                    <a:lnTo>
                      <a:pt x="0" y="0"/>
                    </a:lnTo>
                    <a:lnTo>
                      <a:pt x="72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62474" name="Group 11"/>
            <p:cNvGrpSpPr>
              <a:grpSpLocks/>
            </p:cNvGrpSpPr>
            <p:nvPr/>
          </p:nvGrpSpPr>
          <p:grpSpPr bwMode="auto">
            <a:xfrm>
              <a:off x="180" y="277"/>
              <a:ext cx="145" cy="1041"/>
              <a:chOff x="180" y="277"/>
              <a:chExt cx="145" cy="1041"/>
            </a:xfrm>
          </p:grpSpPr>
          <p:sp>
            <p:nvSpPr>
              <p:cNvPr id="157708" name="Rectangle 12"/>
              <p:cNvSpPr>
                <a:spLocks noChangeArrowheads="1"/>
              </p:cNvSpPr>
              <p:nvPr/>
            </p:nvSpPr>
            <p:spPr bwMode="ltGray">
              <a:xfrm>
                <a:off x="180" y="277"/>
                <a:ext cx="144" cy="1040"/>
              </a:xfrm>
              <a:prstGeom prst="rect">
                <a:avLst/>
              </a:prstGeom>
              <a:solidFill>
                <a:srgbClr val="EAEAEA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7709" name="Freeform 13"/>
              <p:cNvSpPr>
                <a:spLocks/>
              </p:cNvSpPr>
              <p:nvPr/>
            </p:nvSpPr>
            <p:spPr bwMode="ltGray">
              <a:xfrm>
                <a:off x="180" y="277"/>
                <a:ext cx="145" cy="1041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0" y="0"/>
                  </a:cxn>
                  <a:cxn ang="0">
                    <a:pos x="0" y="1040"/>
                  </a:cxn>
                </a:cxnLst>
                <a:rect l="0" t="0" r="r" b="b"/>
                <a:pathLst>
                  <a:path w="145" h="1041">
                    <a:moveTo>
                      <a:pt x="144" y="0"/>
                    </a:moveTo>
                    <a:lnTo>
                      <a:pt x="0" y="0"/>
                    </a:lnTo>
                    <a:lnTo>
                      <a:pt x="0" y="104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7710" name="Freeform 14"/>
              <p:cNvSpPr>
                <a:spLocks/>
              </p:cNvSpPr>
              <p:nvPr/>
            </p:nvSpPr>
            <p:spPr bwMode="ltGray">
              <a:xfrm>
                <a:off x="180" y="277"/>
                <a:ext cx="145" cy="1041"/>
              </a:xfrm>
              <a:custGeom>
                <a:avLst/>
                <a:gdLst/>
                <a:ahLst/>
                <a:cxnLst>
                  <a:cxn ang="0">
                    <a:pos x="144" y="0"/>
                  </a:cxn>
                  <a:cxn ang="0">
                    <a:pos x="144" y="1040"/>
                  </a:cxn>
                  <a:cxn ang="0">
                    <a:pos x="0" y="1040"/>
                  </a:cxn>
                </a:cxnLst>
                <a:rect l="0" t="0" r="r" b="b"/>
                <a:pathLst>
                  <a:path w="145" h="1041">
                    <a:moveTo>
                      <a:pt x="144" y="0"/>
                    </a:moveTo>
                    <a:lnTo>
                      <a:pt x="144" y="1040"/>
                    </a:lnTo>
                    <a:lnTo>
                      <a:pt x="0" y="104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6246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246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7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3013"/>
            <a:ext cx="28956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51221BDE-8E60-419B-B2E1-22374FBCA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34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D4B2EB-ACD2-4994-969F-2D8988FF2F50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39AB55-E9AA-4707-BD46-A3D7F5633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082B5AE2-CC41-4E79-A2DF-89CD6A434EDD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7177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7170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7170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7178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45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AAC167-D7E8-454F-A616-12CB3739E2D8}" type="datetimeFigureOut">
              <a:rPr lang="en-US"/>
              <a:pPr>
                <a:defRPr/>
              </a:pPr>
              <a:t>6/2/2013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C37517B-3432-4B28-BCE9-5811FCD8C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Line 2"/>
          <p:cNvSpPr>
            <a:spLocks noChangeShapeType="1"/>
          </p:cNvSpPr>
          <p:nvPr userDrawn="1"/>
        </p:nvSpPr>
        <p:spPr bwMode="auto">
          <a:xfrm flipH="1">
            <a:off x="115888" y="952500"/>
            <a:ext cx="8837612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1436688"/>
            <a:ext cx="8629650" cy="4735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69413" name="Text Box 5"/>
          <p:cNvSpPr txBox="1">
            <a:spLocks noChangeArrowheads="1"/>
          </p:cNvSpPr>
          <p:nvPr userDrawn="1"/>
        </p:nvSpPr>
        <p:spPr bwMode="auto">
          <a:xfrm>
            <a:off x="4027488" y="6284913"/>
            <a:ext cx="1349375" cy="390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SzPct val="135000"/>
              <a:tabLst>
                <a:tab pos="2286000" algn="l"/>
              </a:tabLst>
              <a:defRPr/>
            </a:pPr>
            <a:endParaRPr lang="en-US">
              <a:solidFill>
                <a:srgbClr val="000000"/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69414" name="Text Box 6"/>
          <p:cNvSpPr txBox="1">
            <a:spLocks noChangeArrowheads="1"/>
          </p:cNvSpPr>
          <p:nvPr userDrawn="1"/>
        </p:nvSpPr>
        <p:spPr bwMode="auto">
          <a:xfrm>
            <a:off x="4475163" y="6553200"/>
            <a:ext cx="388937" cy="3048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41A54EE3-1D66-4B8B-A2FB-85DC2F0FEB3E}" type="slidenum">
              <a:rPr lang="en-US" sz="20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20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grpSp>
        <p:nvGrpSpPr>
          <p:cNvPr id="9225" name="Group 8"/>
          <p:cNvGrpSpPr>
            <a:grpSpLocks/>
          </p:cNvGrpSpPr>
          <p:nvPr userDrawn="1"/>
        </p:nvGrpSpPr>
        <p:grpSpPr bwMode="auto">
          <a:xfrm>
            <a:off x="7116763" y="6135688"/>
            <a:ext cx="1943100" cy="722312"/>
            <a:chOff x="3380" y="3865"/>
            <a:chExt cx="1224" cy="455"/>
          </a:xfrm>
        </p:grpSpPr>
        <p:graphicFrame>
          <p:nvGraphicFramePr>
            <p:cNvPr id="9218" name="Object 9"/>
            <p:cNvGraphicFramePr>
              <a:graphicFrameLocks noChangeAspect="1"/>
            </p:cNvGraphicFramePr>
            <p:nvPr/>
          </p:nvGraphicFramePr>
          <p:xfrm>
            <a:off x="3380" y="3865"/>
            <a:ext cx="1224" cy="455"/>
          </p:xfrm>
          <a:graphic>
            <a:graphicData uri="http://schemas.openxmlformats.org/presentationml/2006/ole">
              <p:oleObj spid="_x0000_s9218" name="Document" r:id="rId14" imgW="1943640" imgH="723600" progId="Word.Document.8">
                <p:embed/>
              </p:oleObj>
            </a:graphicData>
          </a:graphic>
        </p:graphicFrame>
        <p:sp>
          <p:nvSpPr>
            <p:cNvPr id="1169418" name="Text Box 10"/>
            <p:cNvSpPr txBox="1">
              <a:spLocks noChangeArrowheads="1"/>
            </p:cNvSpPr>
            <p:nvPr userDrawn="1"/>
          </p:nvSpPr>
          <p:spPr bwMode="auto">
            <a:xfrm>
              <a:off x="3458" y="4174"/>
              <a:ext cx="1105" cy="14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rIns="0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900">
                  <a:solidFill>
                    <a:srgbClr val="000000"/>
                  </a:solidFill>
                  <a:latin typeface="+mn-lt"/>
                  <a:ea typeface="+mn-ea"/>
                  <a:cs typeface="Arial" pitchFamily="34" charset="0"/>
                </a:rPr>
                <a:t>BROOKHAVEN SCIENCE ASSOCIATES</a:t>
              </a:r>
            </a:p>
          </p:txBody>
        </p:sp>
      </p:grpSp>
      <p:pic>
        <p:nvPicPr>
          <p:cNvPr id="9226" name="Picture 9" descr="New_DOE_Logo_Color_042808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400" y="6261100"/>
            <a:ext cx="21955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Osak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  <a:cs typeface="Osaka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  <a:ea typeface="Osaka" charset="-128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35000"/>
        <a:buChar char="•"/>
        <a:defRPr sz="3200">
          <a:solidFill>
            <a:schemeClr val="tx1"/>
          </a:solidFill>
          <a:latin typeface="+mn-lt"/>
          <a:ea typeface="+mn-ea"/>
          <a:cs typeface="Osaka"/>
        </a:defRPr>
      </a:lvl1pPr>
      <a:lvl2pPr marL="690563" indent="-2333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00000"/>
        <a:buChar char="•"/>
        <a:defRPr sz="2800">
          <a:solidFill>
            <a:schemeClr val="tx1"/>
          </a:solidFill>
          <a:latin typeface="+mn-lt"/>
          <a:ea typeface="+mn-ea"/>
          <a:cs typeface="Osaka"/>
        </a:defRPr>
      </a:lvl2pPr>
      <a:lvl3pPr marL="10858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–"/>
        <a:defRPr sz="2400">
          <a:solidFill>
            <a:schemeClr val="tx1"/>
          </a:solidFill>
          <a:latin typeface="+mn-lt"/>
          <a:ea typeface="+mn-ea"/>
          <a:cs typeface="Osaka"/>
        </a:defRPr>
      </a:lvl3pPr>
      <a:lvl4pPr marL="14287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4pPr>
      <a:lvl5pPr marL="177165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  <a:cs typeface="Osaka"/>
        </a:defRPr>
      </a:lvl5pPr>
      <a:lvl6pPr marL="22288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SzPct val="100000"/>
        <a:buChar char="-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5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oleObject" Target="../embeddings/oleObject20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4.png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94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png"/><Relationship Id="rId3" Type="http://schemas.openxmlformats.org/officeDocument/2006/relationships/image" Target="../media/image123.png"/><Relationship Id="rId7" Type="http://schemas.openxmlformats.org/officeDocument/2006/relationships/image" Target="../media/image125.png"/><Relationship Id="rId12" Type="http://schemas.openxmlformats.org/officeDocument/2006/relationships/image" Target="../media/image11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12.png"/><Relationship Id="rId11" Type="http://schemas.openxmlformats.org/officeDocument/2006/relationships/image" Target="../media/image129.png"/><Relationship Id="rId5" Type="http://schemas.openxmlformats.org/officeDocument/2006/relationships/image" Target="../media/image111.png"/><Relationship Id="rId15" Type="http://schemas.openxmlformats.org/officeDocument/2006/relationships/image" Target="../media/image132.png"/><Relationship Id="rId10" Type="http://schemas.openxmlformats.org/officeDocument/2006/relationships/image" Target="../media/image128.png"/><Relationship Id="rId4" Type="http://schemas.openxmlformats.org/officeDocument/2006/relationships/image" Target="../media/image124.png"/><Relationship Id="rId9" Type="http://schemas.openxmlformats.org/officeDocument/2006/relationships/image" Target="../media/image127.png"/><Relationship Id="rId1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41.png"/><Relationship Id="rId3" Type="http://schemas.openxmlformats.org/officeDocument/2006/relationships/image" Target="../media/image133.png"/><Relationship Id="rId7" Type="http://schemas.openxmlformats.org/officeDocument/2006/relationships/image" Target="../media/image110.png"/><Relationship Id="rId12" Type="http://schemas.openxmlformats.org/officeDocument/2006/relationships/image" Target="../media/image140.png"/><Relationship Id="rId2" Type="http://schemas.openxmlformats.org/officeDocument/2006/relationships/image" Target="../media/image112.png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36.png"/><Relationship Id="rId11" Type="http://schemas.openxmlformats.org/officeDocument/2006/relationships/image" Target="../media/image139.png"/><Relationship Id="rId5" Type="http://schemas.openxmlformats.org/officeDocument/2006/relationships/image" Target="../media/image135.png"/><Relationship Id="rId15" Type="http://schemas.openxmlformats.org/officeDocument/2006/relationships/image" Target="../media/image143.png"/><Relationship Id="rId10" Type="http://schemas.openxmlformats.org/officeDocument/2006/relationships/image" Target="../media/image138.png"/><Relationship Id="rId4" Type="http://schemas.openxmlformats.org/officeDocument/2006/relationships/image" Target="../media/image134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26" Type="http://schemas.openxmlformats.org/officeDocument/2006/relationships/image" Target="../media/image174.png"/><Relationship Id="rId3" Type="http://schemas.openxmlformats.org/officeDocument/2006/relationships/image" Target="../media/image151.png"/><Relationship Id="rId21" Type="http://schemas.openxmlformats.org/officeDocument/2006/relationships/image" Target="../media/image169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5" Type="http://schemas.openxmlformats.org/officeDocument/2006/relationships/image" Target="../media/image173.png"/><Relationship Id="rId2" Type="http://schemas.openxmlformats.org/officeDocument/2006/relationships/image" Target="../media/image150.png"/><Relationship Id="rId16" Type="http://schemas.openxmlformats.org/officeDocument/2006/relationships/image" Target="../media/image164.png"/><Relationship Id="rId20" Type="http://schemas.openxmlformats.org/officeDocument/2006/relationships/image" Target="../media/image16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24" Type="http://schemas.openxmlformats.org/officeDocument/2006/relationships/image" Target="../media/image172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23" Type="http://schemas.openxmlformats.org/officeDocument/2006/relationships/image" Target="../media/image171.png"/><Relationship Id="rId10" Type="http://schemas.openxmlformats.org/officeDocument/2006/relationships/image" Target="../media/image158.png"/><Relationship Id="rId19" Type="http://schemas.openxmlformats.org/officeDocument/2006/relationships/image" Target="../media/image167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Relationship Id="rId22" Type="http://schemas.openxmlformats.org/officeDocument/2006/relationships/image" Target="../media/image1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slideLayout" Target="../slideLayouts/slideLayout26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Relationship Id="rId9" Type="http://schemas.openxmlformats.org/officeDocument/2006/relationships/oleObject" Target="../embeddings/oleObject2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02.xml"/><Relationship Id="rId1" Type="http://schemas.openxmlformats.org/officeDocument/2006/relationships/vmlDrawing" Target="../drawings/vmlDrawing25.vml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67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87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.jpe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41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4.bin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3.bin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7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Relationship Id="rId9" Type="http://schemas.openxmlformats.org/officeDocument/2006/relationships/oleObject" Target="../embeddings/oleObject35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163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38.bin"/><Relationship Id="rId5" Type="http://schemas.openxmlformats.org/officeDocument/2006/relationships/oleObject" Target="../embeddings/oleObject37.bin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4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163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45.bin"/><Relationship Id="rId5" Type="http://schemas.openxmlformats.org/officeDocument/2006/relationships/oleObject" Target="../embeddings/oleObject44.bin"/><Relationship Id="rId4" Type="http://schemas.openxmlformats.org/officeDocument/2006/relationships/oleObject" Target="../embeddings/oleObject4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50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7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oleObject" Target="../embeddings/oleObject18.bin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50.xml"/><Relationship Id="rId16" Type="http://schemas.openxmlformats.org/officeDocument/2006/relationships/oleObject" Target="../embeddings/oleObject16.bin"/><Relationship Id="rId20" Type="http://schemas.openxmlformats.org/officeDocument/2006/relationships/image" Target="../media/image52.png"/><Relationship Id="rId1" Type="http://schemas.openxmlformats.org/officeDocument/2006/relationships/vmlDrawing" Target="../drawings/vmlDrawing26.v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47.png"/><Relationship Id="rId19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/>
          <p:cNvSpPr>
            <a:spLocks noChangeArrowheads="1"/>
          </p:cNvSpPr>
          <p:nvPr/>
        </p:nvSpPr>
        <p:spPr bwMode="auto">
          <a:xfrm>
            <a:off x="0" y="0"/>
            <a:ext cx="9144000" cy="1463675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buSzPct val="135000"/>
            </a:pPr>
            <a:endParaRPr lang="en-US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420"/>
            <a:ext cx="9144000" cy="1455738"/>
          </a:xfrm>
        </p:spPr>
        <p:txBody>
          <a:bodyPr lIns="0" rIns="0"/>
          <a:lstStyle/>
          <a:p>
            <a:pPr defTabSz="457200" eaLnBrk="1" hangingPunct="1">
              <a:lnSpc>
                <a:spcPct val="85000"/>
              </a:lnSpc>
              <a:tabLst>
                <a:tab pos="2286000" algn="l"/>
              </a:tabLst>
              <a:defRPr/>
            </a:pPr>
            <a:r>
              <a:rPr lang="en-US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Introduction to </a:t>
            </a:r>
            <a:r>
              <a:rPr lang="en-US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"</a:t>
            </a:r>
            <a:r>
              <a:rPr lang="en-US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Synchrotron Radiation Workshop"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46925" y="6348479"/>
            <a:ext cx="4800600" cy="505267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5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Synchrotron </a:t>
            </a:r>
            <a:r>
              <a:rPr lang="fr-FR" sz="15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Optics</a:t>
            </a:r>
            <a:r>
              <a:rPr lang="fr-FR" sz="15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Simulations</a:t>
            </a:r>
            <a:r>
              <a:rPr lang="fr-FR" sz="15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: </a:t>
            </a:r>
            <a:r>
              <a:rPr lang="fr-FR" sz="15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3-Codes </a:t>
            </a:r>
            <a:r>
              <a:rPr lang="fr-FR" sz="15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T</a:t>
            </a:r>
            <a:r>
              <a:rPr lang="fr-FR" sz="15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utorial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3 - 5</a:t>
            </a:r>
            <a:r>
              <a:rPr lang="en-US" sz="15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 June 2013, ESRF, </a:t>
            </a:r>
            <a:r>
              <a:rPr lang="en-US" sz="15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itchFamily="34" charset="0"/>
              </a:rPr>
              <a:t>France</a:t>
            </a:r>
            <a:endParaRPr lang="en-US" sz="15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sp>
        <p:nvSpPr>
          <p:cNvPr id="105478" name="Text Box 4"/>
          <p:cNvSpPr txBox="1">
            <a:spLocks noChangeArrowheads="1"/>
          </p:cNvSpPr>
          <p:nvPr/>
        </p:nvSpPr>
        <p:spPr bwMode="auto">
          <a:xfrm>
            <a:off x="-7938" y="5623170"/>
            <a:ext cx="9144001" cy="587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457200" eaLnBrk="0" hangingPunct="0">
              <a:lnSpc>
                <a:spcPct val="90000"/>
              </a:lnSpc>
              <a:buClr>
                <a:srgbClr val="FF0000"/>
              </a:buClr>
              <a:buSzPct val="135000"/>
              <a:tabLst>
                <a:tab pos="2286000" algn="l"/>
              </a:tabLst>
            </a:pPr>
            <a:r>
              <a:rPr lang="en-US" dirty="0">
                <a:solidFill>
                  <a:srgbClr val="003399"/>
                </a:solidFill>
              </a:rPr>
              <a:t>O. </a:t>
            </a:r>
            <a:r>
              <a:rPr lang="en-US" dirty="0" err="1">
                <a:solidFill>
                  <a:srgbClr val="003399"/>
                </a:solidFill>
              </a:rPr>
              <a:t>Chubar</a:t>
            </a:r>
            <a:endParaRPr lang="en-US" dirty="0">
              <a:solidFill>
                <a:srgbClr val="003399"/>
              </a:solidFill>
            </a:endParaRPr>
          </a:p>
          <a:p>
            <a:pPr algn="ctr" defTabSz="457200" eaLnBrk="0" hangingPunct="0">
              <a:lnSpc>
                <a:spcPct val="90000"/>
              </a:lnSpc>
              <a:buClr>
                <a:srgbClr val="FF0000"/>
              </a:buClr>
              <a:buSzPct val="135000"/>
              <a:tabLst>
                <a:tab pos="2286000" algn="l"/>
              </a:tabLst>
            </a:pPr>
            <a:r>
              <a:rPr lang="en-US" dirty="0">
                <a:solidFill>
                  <a:srgbClr val="003399"/>
                </a:solidFill>
              </a:rPr>
              <a:t>Photon Sciences Directorate, BNL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47800" y="1254125"/>
            <a:ext cx="6836244" cy="738565"/>
            <a:chOff x="1447800" y="1254125"/>
            <a:chExt cx="6836244" cy="738565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4050" y="1533515"/>
              <a:ext cx="950913" cy="436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85125" y="1531565"/>
              <a:ext cx="1187058" cy="43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 descr="LogoRedui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40982" y="1410063"/>
              <a:ext cx="1052512" cy="554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C:\Papers\MouradWorkshop\esrf_logo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47800" y="1254125"/>
              <a:ext cx="633412" cy="72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9" descr="C:\Papers\MouradWorkshop\EXFEL_logo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68179" y="1577808"/>
              <a:ext cx="673511" cy="38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 descr="C:\Papers\MouradWorkshop\diamond_logo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43233" y="1594082"/>
              <a:ext cx="1157640" cy="360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47525" y="1571859"/>
              <a:ext cx="1236519" cy="420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-39440" y="2344620"/>
            <a:ext cx="9241874" cy="2984218"/>
            <a:chOff x="-39440" y="2425982"/>
            <a:chExt cx="9241874" cy="2984218"/>
          </a:xfrm>
        </p:grpSpPr>
        <p:pic>
          <p:nvPicPr>
            <p:cNvPr id="569345" name="Picture 1" descr="C:\Papers\ESRF_3CODE_June03_2013\graphs\nsls2_photo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-39440" y="2425982"/>
              <a:ext cx="9241874" cy="2984218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3167051" y="2446986"/>
              <a:ext cx="288412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 smtClean="0">
                  <a:solidFill>
                    <a:srgbClr val="FF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NSLS-II @ BNL</a:t>
              </a:r>
              <a:endParaRPr lang="en-US" sz="3000" dirty="0">
                <a:solidFill>
                  <a:srgbClr val="FF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3" descr="C:\SR_Magnets\CalcSR\NSLSII_Beamlines\HXN\graphs_09182010\GraphTrj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65363"/>
            <a:ext cx="3148013" cy="123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1398" name="Picture 6" descr="C:\SR_Magnets\CalcSR\NSLSII_Beamlines\HXN\graphs_09182010\GraphInt30m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6888" y="2219325"/>
            <a:ext cx="3135312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1402" name="Picture 10" descr="C:\SR_Magnets\CalcSR\NSLSII_Beamlines\HXN\graphs_09182010\GraphWaist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5988" y="2219325"/>
            <a:ext cx="3148012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3036888" y="2219325"/>
            <a:ext cx="6107112" cy="2200275"/>
            <a:chOff x="3037200" y="2219600"/>
            <a:chExt cx="6106800" cy="2200000"/>
          </a:xfrm>
        </p:grpSpPr>
        <p:pic>
          <p:nvPicPr>
            <p:cNvPr id="109609" name="Picture 7" descr="C:\SR_Magnets\CalcSR\NSLSII_Beamlines\HXN\graphs_09182010\GraphInt30m_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37200" y="2219600"/>
              <a:ext cx="3135000" cy="22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610" name="Picture 11" descr="C:\SR_Magnets\CalcSR\NSLSII_Beamlines\HXN\graphs_09182010\GraphWaist_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96308" y="2219600"/>
              <a:ext cx="3147692" cy="22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0" y="2219325"/>
            <a:ext cx="9144000" cy="2200275"/>
            <a:chOff x="0" y="2219600"/>
            <a:chExt cx="9144000" cy="2200000"/>
          </a:xfrm>
        </p:grpSpPr>
        <p:pic>
          <p:nvPicPr>
            <p:cNvPr id="109606" name="Picture 8" descr="C:\SR_Magnets\CalcSR\NSLSII_Beamlines\HXN\graphs_09182010\GraphInt30m_3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37200" y="2219600"/>
              <a:ext cx="3135000" cy="22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607" name="Picture 12" descr="C:\SR_Magnets\CalcSR\NSLSII_Beamlines\HXN\graphs_09182010\GraphWaist_3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996308" y="2219600"/>
              <a:ext cx="3147692" cy="22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608" name="Picture 4" descr="C:\SR_Magnets\CalcSR\NSLSII_Beamlines\HXN\graphs_09182010\GraphTrj_2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2265584"/>
              <a:ext cx="3147692" cy="1239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0" y="2219325"/>
            <a:ext cx="9144000" cy="2200275"/>
            <a:chOff x="0" y="2219600"/>
            <a:chExt cx="9144000" cy="2200000"/>
          </a:xfrm>
        </p:grpSpPr>
        <p:pic>
          <p:nvPicPr>
            <p:cNvPr id="109603" name="Picture 2" descr="C:\SR_Magnets\CalcSR\NSLSII_Beamlines\HXN\graphs_09182010\GraphTrj_3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2265584"/>
              <a:ext cx="3147692" cy="1239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604" name="Picture 5" descr="C:\SR_Magnets\CalcSR\NSLSII_Beamlines\HXN\graphs_09182010\GraphInt30m_4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037200" y="2219600"/>
              <a:ext cx="3135000" cy="22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605" name="Picture 9" descr="C:\SR_Magnets\CalcSR\NSLSII_Beamlines\HXN\graphs_09182010\GraphWaist_4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996308" y="2219600"/>
              <a:ext cx="3147692" cy="22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60"/>
            <a:ext cx="9144000" cy="1176338"/>
          </a:xfrm>
        </p:spPr>
        <p:txBody>
          <a:bodyPr/>
          <a:lstStyle/>
          <a:p>
            <a:pPr>
              <a:lnSpc>
                <a:spcPct val="75000"/>
              </a:lnSpc>
              <a:defRPr/>
            </a:pP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Formation of Intensity Distribution of Partially-Coherent Spontaneous SR after Propagation </a:t>
            </a:r>
            <a:b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</a:b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through a </a:t>
            </a:r>
            <a:r>
              <a:rPr lang="en-US" sz="3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Beamline</a:t>
            </a: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in a 3</a:t>
            </a:r>
            <a:r>
              <a:rPr lang="en-US" sz="3400" baseline="30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rd</a:t>
            </a: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Generation Source</a:t>
            </a:r>
            <a:endParaRPr lang="en-US" sz="3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pSp>
        <p:nvGrpSpPr>
          <p:cNvPr id="109577" name="Group 17"/>
          <p:cNvGrpSpPr>
            <a:grpSpLocks/>
          </p:cNvGrpSpPr>
          <p:nvPr/>
        </p:nvGrpSpPr>
        <p:grpSpPr bwMode="auto">
          <a:xfrm>
            <a:off x="539750" y="1089025"/>
            <a:ext cx="8440738" cy="755650"/>
            <a:chOff x="539254" y="1133637"/>
            <a:chExt cx="8441627" cy="755013"/>
          </a:xfrm>
        </p:grpSpPr>
        <p:grpSp>
          <p:nvGrpSpPr>
            <p:cNvPr id="109591" name="Group 13"/>
            <p:cNvGrpSpPr>
              <a:grpSpLocks/>
            </p:cNvGrpSpPr>
            <p:nvPr/>
          </p:nvGrpSpPr>
          <p:grpSpPr bwMode="auto">
            <a:xfrm>
              <a:off x="539254" y="1248888"/>
              <a:ext cx="8049845" cy="639762"/>
              <a:chOff x="359509" y="1522413"/>
              <a:chExt cx="8580071" cy="639762"/>
            </a:xfrm>
          </p:grpSpPr>
          <p:sp>
            <p:nvSpPr>
              <p:cNvPr id="109595" name="Line 5"/>
              <p:cNvSpPr>
                <a:spLocks noChangeShapeType="1"/>
              </p:cNvSpPr>
              <p:nvPr/>
            </p:nvSpPr>
            <p:spPr bwMode="auto">
              <a:xfrm>
                <a:off x="1045915" y="1842294"/>
                <a:ext cx="789366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96" name="Oval 6"/>
              <p:cNvSpPr>
                <a:spLocks noChangeArrowheads="1"/>
              </p:cNvSpPr>
              <p:nvPr/>
            </p:nvSpPr>
            <p:spPr bwMode="auto">
              <a:xfrm>
                <a:off x="4821147" y="1522413"/>
                <a:ext cx="188515" cy="639762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" name="Line 7"/>
              <p:cNvSpPr>
                <a:spLocks noChangeShapeType="1"/>
              </p:cNvSpPr>
              <p:nvPr/>
            </p:nvSpPr>
            <p:spPr bwMode="auto">
              <a:xfrm flipV="1">
                <a:off x="1046560" y="1683154"/>
                <a:ext cx="3773703" cy="160203"/>
              </a:xfrm>
              <a:prstGeom prst="line">
                <a:avLst/>
              </a:prstGeom>
              <a:noFill/>
              <a:ln w="6350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8" name="Line 8"/>
              <p:cNvSpPr>
                <a:spLocks noChangeShapeType="1"/>
              </p:cNvSpPr>
              <p:nvPr/>
            </p:nvSpPr>
            <p:spPr bwMode="auto">
              <a:xfrm>
                <a:off x="1046560" y="1843357"/>
                <a:ext cx="3773703" cy="158616"/>
              </a:xfrm>
              <a:prstGeom prst="line">
                <a:avLst/>
              </a:prstGeom>
              <a:noFill/>
              <a:ln w="6350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9599" name="Line 9"/>
              <p:cNvSpPr>
                <a:spLocks noChangeShapeType="1"/>
              </p:cNvSpPr>
              <p:nvPr/>
            </p:nvSpPr>
            <p:spPr bwMode="auto">
              <a:xfrm>
                <a:off x="359509" y="1834479"/>
                <a:ext cx="1029609" cy="0"/>
              </a:xfrm>
              <a:prstGeom prst="line">
                <a:avLst/>
              </a:prstGeom>
              <a:noFill/>
              <a:ln w="101600">
                <a:solidFill>
                  <a:srgbClr val="FE2A5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>
                <a:off x="5008102" y="1683154"/>
                <a:ext cx="3775395" cy="118963"/>
              </a:xfrm>
              <a:prstGeom prst="line">
                <a:avLst/>
              </a:prstGeom>
              <a:noFill/>
              <a:ln w="6350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 flipV="1">
                <a:off x="5008102" y="1883011"/>
                <a:ext cx="3775395" cy="118963"/>
              </a:xfrm>
              <a:prstGeom prst="line">
                <a:avLst/>
              </a:prstGeom>
              <a:noFill/>
              <a:ln w="6350">
                <a:solidFill>
                  <a:schemeClr val="accent1">
                    <a:lumMod val="20000"/>
                    <a:lumOff val="80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9602" name="Line 12"/>
              <p:cNvSpPr>
                <a:spLocks noChangeShapeType="1"/>
              </p:cNvSpPr>
              <p:nvPr/>
            </p:nvSpPr>
            <p:spPr bwMode="auto">
              <a:xfrm>
                <a:off x="8783280" y="1682354"/>
                <a:ext cx="0" cy="3198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9592" name="Text Box 5"/>
            <p:cNvSpPr txBox="1">
              <a:spLocks noChangeArrowheads="1"/>
            </p:cNvSpPr>
            <p:nvPr/>
          </p:nvSpPr>
          <p:spPr bwMode="auto">
            <a:xfrm>
              <a:off x="609600" y="1167372"/>
              <a:ext cx="949074" cy="33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3399"/>
                  </a:solidFill>
                  <a:latin typeface="Arial Narrow" pitchFamily="34" charset="0"/>
                </a:rPr>
                <a:t>Undulator</a:t>
              </a:r>
            </a:p>
          </p:txBody>
        </p:sp>
        <p:sp>
          <p:nvSpPr>
            <p:cNvPr id="109593" name="Text Box 5"/>
            <p:cNvSpPr txBox="1">
              <a:spLocks noChangeArrowheads="1"/>
            </p:cNvSpPr>
            <p:nvPr/>
          </p:nvSpPr>
          <p:spPr bwMode="auto">
            <a:xfrm>
              <a:off x="4829432" y="1133637"/>
              <a:ext cx="722586" cy="338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3399"/>
                  </a:solidFill>
                  <a:latin typeface="Arial Narrow" pitchFamily="34" charset="0"/>
                </a:rPr>
                <a:t>Lens</a:t>
              </a:r>
            </a:p>
          </p:txBody>
        </p:sp>
        <p:sp>
          <p:nvSpPr>
            <p:cNvPr id="109594" name="Text Box 5"/>
            <p:cNvSpPr txBox="1">
              <a:spLocks noChangeArrowheads="1"/>
            </p:cNvSpPr>
            <p:nvPr/>
          </p:nvSpPr>
          <p:spPr bwMode="auto">
            <a:xfrm>
              <a:off x="7772400" y="1133637"/>
              <a:ext cx="1208481" cy="338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3399"/>
                  </a:solidFill>
                  <a:latin typeface="Arial Narrow" pitchFamily="34" charset="0"/>
                </a:rPr>
                <a:t>Image Plane</a:t>
              </a:r>
            </a:p>
          </p:txBody>
        </p:sp>
      </p:grpSp>
      <p:grpSp>
        <p:nvGrpSpPr>
          <p:cNvPr id="109578" name="Group 170"/>
          <p:cNvGrpSpPr>
            <a:grpSpLocks/>
          </p:cNvGrpSpPr>
          <p:nvPr/>
        </p:nvGrpSpPr>
        <p:grpSpPr bwMode="auto">
          <a:xfrm>
            <a:off x="76200" y="4648200"/>
            <a:ext cx="3048000" cy="1295400"/>
            <a:chOff x="685800" y="1270375"/>
            <a:chExt cx="3825000" cy="1015625"/>
          </a:xfrm>
        </p:grpSpPr>
        <p:pic>
          <p:nvPicPr>
            <p:cNvPr id="109589" name="Picture 2" descr="C:\SR_Magnets\CalcSR\NSLSII_Beamlines\HXN\res_070809\spec_h5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85800" y="1270375"/>
              <a:ext cx="3825000" cy="101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4" name="Straight Connector 33"/>
            <p:cNvCxnSpPr/>
            <p:nvPr/>
          </p:nvCxnSpPr>
          <p:spPr bwMode="auto">
            <a:xfrm rot="5400000">
              <a:off x="3107458" y="1764745"/>
              <a:ext cx="796569" cy="19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3124200" y="1801813"/>
            <a:ext cx="60198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Arial" pitchFamily="34" charset="0"/>
              </a:rPr>
              <a:t>“Single-Electron” Intensity Distributions (Horizontal Cuts) 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533400" y="1752600"/>
            <a:ext cx="25146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Arial" pitchFamily="34" charset="0"/>
              </a:rPr>
              <a:t>Electron Trajectories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3581400" y="2057400"/>
            <a:ext cx="2286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Arial" pitchFamily="34" charset="0"/>
              </a:rPr>
              <a:t>In Lens Plane (at 30 m)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6629400" y="2057400"/>
            <a:ext cx="20574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Arial" pitchFamily="34" charset="0"/>
              </a:rPr>
              <a:t>In 1:1 Image Plane</a:t>
            </a:r>
          </a:p>
        </p:txBody>
      </p:sp>
      <p:grpSp>
        <p:nvGrpSpPr>
          <p:cNvPr id="13" name="Group 45"/>
          <p:cNvGrpSpPr>
            <a:grpSpLocks/>
          </p:cNvGrpSpPr>
          <p:nvPr/>
        </p:nvGrpSpPr>
        <p:grpSpPr bwMode="auto">
          <a:xfrm>
            <a:off x="3025775" y="4437063"/>
            <a:ext cx="6118225" cy="2420937"/>
            <a:chOff x="3026400" y="4437424"/>
            <a:chExt cx="6117600" cy="2420576"/>
          </a:xfrm>
        </p:grpSpPr>
        <p:pic>
          <p:nvPicPr>
            <p:cNvPr id="109586" name="Picture 13" descr="C:\SR_Magnets\CalcSR\NSLSII_Beamlines\HXN\graphs_09182010\GraphIntME30m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026400" y="4648200"/>
              <a:ext cx="3135000" cy="22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87" name="Picture 14" descr="C:\SR_Magnets\CalcSR\NSLSII_Beamlines\HXN\graphs_09182010\GraphWaistIntME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996308" y="4658000"/>
              <a:ext cx="3147692" cy="22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 Box 5"/>
            <p:cNvSpPr txBox="1">
              <a:spLocks noChangeArrowheads="1"/>
            </p:cNvSpPr>
            <p:nvPr/>
          </p:nvSpPr>
          <p:spPr bwMode="auto">
            <a:xfrm>
              <a:off x="3124815" y="4437424"/>
              <a:ext cx="6019185" cy="363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  <a:ea typeface="+mn-ea"/>
                  <a:cs typeface="Arial" pitchFamily="34" charset="0"/>
                </a:rPr>
                <a:t>“Multi-Electron” Intensity Distributions (Horizontal Cuts) </a:t>
              </a:r>
            </a:p>
          </p:txBody>
        </p:sp>
      </p:grp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76200" y="3962400"/>
            <a:ext cx="32004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Arial" pitchFamily="34" charset="0"/>
              </a:rPr>
              <a:t>UR Spectrum</a:t>
            </a:r>
          </a:p>
        </p:txBody>
      </p:sp>
      <p:sp>
        <p:nvSpPr>
          <p:cNvPr id="109585" name="Rectangle 50"/>
          <p:cNvSpPr>
            <a:spLocks noChangeArrowheads="1"/>
          </p:cNvSpPr>
          <p:nvPr/>
        </p:nvSpPr>
        <p:spPr bwMode="auto">
          <a:xfrm>
            <a:off x="0" y="4314825"/>
            <a:ext cx="3200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">
                <a:solidFill>
                  <a:srgbClr val="003399"/>
                </a:solidFill>
                <a:latin typeface="Arial Narrow" pitchFamily="34" charset="0"/>
              </a:rPr>
              <a:t>through 100 </a:t>
            </a:r>
            <a:r>
              <a:rPr lang="el-GR" sz="1500">
                <a:solidFill>
                  <a:srgbClr val="003399"/>
                </a:solidFill>
                <a:latin typeface="Arial Narrow" pitchFamily="34" charset="0"/>
              </a:rPr>
              <a:t>μ</a:t>
            </a:r>
            <a:r>
              <a:rPr lang="en-US" sz="1500">
                <a:solidFill>
                  <a:srgbClr val="003399"/>
                </a:solidFill>
                <a:latin typeface="Arial Narrow" pitchFamily="34" charset="0"/>
              </a:rPr>
              <a:t>rad (H) x 50 </a:t>
            </a:r>
            <a:r>
              <a:rPr lang="el-GR" sz="1500">
                <a:solidFill>
                  <a:srgbClr val="003399"/>
                </a:solidFill>
                <a:latin typeface="Arial Narrow" pitchFamily="34" charset="0"/>
              </a:rPr>
              <a:t>μ</a:t>
            </a:r>
            <a:r>
              <a:rPr lang="en-US" sz="1500">
                <a:solidFill>
                  <a:srgbClr val="003399"/>
                </a:solidFill>
                <a:latin typeface="Arial Narrow" pitchFamily="34" charset="0"/>
              </a:rPr>
              <a:t>rad (V) Ap.</a:t>
            </a:r>
          </a:p>
          <a:p>
            <a:pPr algn="ctr">
              <a:lnSpc>
                <a:spcPct val="80000"/>
              </a:lnSpc>
            </a:pPr>
            <a:r>
              <a:rPr lang="en-US" sz="1500">
                <a:solidFill>
                  <a:srgbClr val="003399"/>
                </a:solidFill>
                <a:latin typeface="Arial Narrow" pitchFamily="34" charset="0"/>
              </a:rPr>
              <a:t>at K~1.5 providing H5 peak at ~10 keV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 Box 5"/>
          <p:cNvSpPr txBox="1">
            <a:spLocks noChangeArrowheads="1"/>
          </p:cNvSpPr>
          <p:nvPr/>
        </p:nvSpPr>
        <p:spPr bwMode="auto">
          <a:xfrm>
            <a:off x="107950" y="2800350"/>
            <a:ext cx="4852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At 30 m from </a:t>
            </a:r>
            <a:r>
              <a:rPr lang="en-US" sz="2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Undulator</a:t>
            </a: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41" name="Straight Arrow Connector 140"/>
          <p:cNvCxnSpPr/>
          <p:nvPr/>
        </p:nvCxnSpPr>
        <p:spPr>
          <a:xfrm rot="10800000" flipV="1">
            <a:off x="4495800" y="2133600"/>
            <a:ext cx="2667000" cy="990600"/>
          </a:xfrm>
          <a:prstGeom prst="straightConnector1">
            <a:avLst/>
          </a:prstGeom>
          <a:ln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rot="5400000">
            <a:off x="7658100" y="2400300"/>
            <a:ext cx="1066800" cy="381000"/>
          </a:xfrm>
          <a:prstGeom prst="straightConnector1">
            <a:avLst/>
          </a:prstGeom>
          <a:ln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 Box 5"/>
          <p:cNvSpPr txBox="1">
            <a:spLocks noChangeArrowheads="1"/>
          </p:cNvSpPr>
          <p:nvPr/>
        </p:nvSpPr>
        <p:spPr bwMode="auto">
          <a:xfrm>
            <a:off x="228600" y="4279900"/>
            <a:ext cx="20907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Horizontal Cuts (y = 0)</a:t>
            </a:r>
          </a:p>
        </p:txBody>
      </p:sp>
      <p:sp>
        <p:nvSpPr>
          <p:cNvPr id="132" name="Text Box 5"/>
          <p:cNvSpPr txBox="1">
            <a:spLocks noChangeArrowheads="1"/>
          </p:cNvSpPr>
          <p:nvPr/>
        </p:nvSpPr>
        <p:spPr bwMode="auto">
          <a:xfrm>
            <a:off x="2514600" y="4279900"/>
            <a:ext cx="2057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Vertical Cuts (x = 0)</a:t>
            </a:r>
          </a:p>
        </p:txBody>
      </p:sp>
      <p:grpSp>
        <p:nvGrpSpPr>
          <p:cNvPr id="24585" name="Group 155"/>
          <p:cNvGrpSpPr>
            <a:grpSpLocks/>
          </p:cNvGrpSpPr>
          <p:nvPr/>
        </p:nvGrpSpPr>
        <p:grpSpPr bwMode="auto">
          <a:xfrm>
            <a:off x="5619750" y="1333500"/>
            <a:ext cx="3448050" cy="723900"/>
            <a:chOff x="304800" y="875883"/>
            <a:chExt cx="3590925" cy="724317"/>
          </a:xfrm>
        </p:grpSpPr>
        <p:grpSp>
          <p:nvGrpSpPr>
            <p:cNvPr id="24608" name="Group 4"/>
            <p:cNvGrpSpPr>
              <a:grpSpLocks/>
            </p:cNvGrpSpPr>
            <p:nvPr/>
          </p:nvGrpSpPr>
          <p:grpSpPr bwMode="auto">
            <a:xfrm>
              <a:off x="457200" y="1143000"/>
              <a:ext cx="2743200" cy="457200"/>
              <a:chOff x="4080" y="336"/>
              <a:chExt cx="1200" cy="384"/>
            </a:xfrm>
          </p:grpSpPr>
          <p:sp>
            <p:nvSpPr>
              <p:cNvPr id="140" name="Line 5"/>
              <p:cNvSpPr>
                <a:spLocks noChangeShapeType="1"/>
              </p:cNvSpPr>
              <p:nvPr/>
            </p:nvSpPr>
            <p:spPr bwMode="auto">
              <a:xfrm>
                <a:off x="4176" y="528"/>
                <a:ext cx="1104" cy="0"/>
              </a:xfrm>
              <a:prstGeom prst="line">
                <a:avLst/>
              </a:prstGeom>
              <a:noFill/>
              <a:ln w="12700">
                <a:solidFill>
                  <a:srgbClr val="006699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" name="Oval 6"/>
              <p:cNvSpPr>
                <a:spLocks noChangeArrowheads="1"/>
              </p:cNvSpPr>
              <p:nvPr/>
            </p:nvSpPr>
            <p:spPr bwMode="auto">
              <a:xfrm>
                <a:off x="4704" y="336"/>
                <a:ext cx="48" cy="384"/>
              </a:xfrm>
              <a:prstGeom prst="ellipse">
                <a:avLst/>
              </a:prstGeom>
              <a:solidFill>
                <a:srgbClr val="CCCCFF"/>
              </a:solidFill>
              <a:ln w="12700">
                <a:solidFill>
                  <a:srgbClr val="006699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3" name="Line 7"/>
              <p:cNvSpPr>
                <a:spLocks noChangeShapeType="1"/>
              </p:cNvSpPr>
              <p:nvPr/>
            </p:nvSpPr>
            <p:spPr bwMode="auto">
              <a:xfrm flipV="1">
                <a:off x="4176" y="432"/>
                <a:ext cx="528" cy="96"/>
              </a:xfrm>
              <a:prstGeom prst="line">
                <a:avLst/>
              </a:prstGeom>
              <a:noFill/>
              <a:ln w="12700">
                <a:solidFill>
                  <a:srgbClr val="006699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" name="Line 8"/>
              <p:cNvSpPr>
                <a:spLocks noChangeShapeType="1"/>
              </p:cNvSpPr>
              <p:nvPr/>
            </p:nvSpPr>
            <p:spPr bwMode="auto">
              <a:xfrm>
                <a:off x="4176" y="528"/>
                <a:ext cx="528" cy="96"/>
              </a:xfrm>
              <a:prstGeom prst="line">
                <a:avLst/>
              </a:prstGeom>
              <a:noFill/>
              <a:ln w="12700">
                <a:solidFill>
                  <a:srgbClr val="006699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5" name="Line 9"/>
              <p:cNvSpPr>
                <a:spLocks noChangeShapeType="1"/>
              </p:cNvSpPr>
              <p:nvPr/>
            </p:nvSpPr>
            <p:spPr bwMode="auto">
              <a:xfrm>
                <a:off x="4080" y="528"/>
                <a:ext cx="144" cy="0"/>
              </a:xfrm>
              <a:prstGeom prst="line">
                <a:avLst/>
              </a:prstGeom>
              <a:noFill/>
              <a:ln w="50800">
                <a:solidFill>
                  <a:srgbClr val="FE2A5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6" name="Line 10"/>
              <p:cNvSpPr>
                <a:spLocks noChangeShapeType="1"/>
              </p:cNvSpPr>
              <p:nvPr/>
            </p:nvSpPr>
            <p:spPr bwMode="auto">
              <a:xfrm>
                <a:off x="4752" y="432"/>
                <a:ext cx="528" cy="72"/>
              </a:xfrm>
              <a:prstGeom prst="line">
                <a:avLst/>
              </a:prstGeom>
              <a:noFill/>
              <a:ln w="12700">
                <a:solidFill>
                  <a:srgbClr val="006699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" name="Line 11"/>
              <p:cNvSpPr>
                <a:spLocks noChangeShapeType="1"/>
              </p:cNvSpPr>
              <p:nvPr/>
            </p:nvSpPr>
            <p:spPr bwMode="auto">
              <a:xfrm flipV="1">
                <a:off x="4752" y="552"/>
                <a:ext cx="528" cy="72"/>
              </a:xfrm>
              <a:prstGeom prst="line">
                <a:avLst/>
              </a:prstGeom>
              <a:noFill/>
              <a:ln w="12700">
                <a:solidFill>
                  <a:srgbClr val="006699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0" name="Line 12"/>
              <p:cNvSpPr>
                <a:spLocks noChangeShapeType="1"/>
              </p:cNvSpPr>
              <p:nvPr/>
            </p:nvSpPr>
            <p:spPr bwMode="auto">
              <a:xfrm>
                <a:off x="5280" y="43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6699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  <a:latin typeface="+mn-lt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24609" name="Text Box 5"/>
            <p:cNvSpPr txBox="1">
              <a:spLocks noChangeArrowheads="1"/>
            </p:cNvSpPr>
            <p:nvPr/>
          </p:nvSpPr>
          <p:spPr bwMode="auto">
            <a:xfrm>
              <a:off x="304800" y="909637"/>
              <a:ext cx="685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3399"/>
                  </a:solidFill>
                  <a:latin typeface="Arial Narrow" pitchFamily="34" charset="0"/>
                </a:rPr>
                <a:t>IVU20</a:t>
              </a:r>
            </a:p>
          </p:txBody>
        </p:sp>
        <p:sp>
          <p:nvSpPr>
            <p:cNvPr id="24610" name="Text Box 5"/>
            <p:cNvSpPr txBox="1">
              <a:spLocks noChangeArrowheads="1"/>
            </p:cNvSpPr>
            <p:nvPr/>
          </p:nvSpPr>
          <p:spPr bwMode="auto">
            <a:xfrm>
              <a:off x="1495425" y="875883"/>
              <a:ext cx="990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3399"/>
                  </a:solidFill>
                  <a:latin typeface="Arial Narrow" pitchFamily="34" charset="0"/>
                </a:rPr>
                <a:t>Ideal Lens</a:t>
              </a:r>
            </a:p>
          </p:txBody>
        </p:sp>
        <p:sp>
          <p:nvSpPr>
            <p:cNvPr id="24611" name="Text Box 5"/>
            <p:cNvSpPr txBox="1">
              <a:spLocks noChangeArrowheads="1"/>
            </p:cNvSpPr>
            <p:nvPr/>
          </p:nvSpPr>
          <p:spPr bwMode="auto">
            <a:xfrm>
              <a:off x="2447925" y="875883"/>
              <a:ext cx="14478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3399"/>
                  </a:solidFill>
                  <a:latin typeface="Arial Narrow" pitchFamily="34" charset="0"/>
                </a:rPr>
                <a:t>1:1 Image Plane</a:t>
              </a:r>
            </a:p>
          </p:txBody>
        </p:sp>
      </p:grpSp>
      <p:sp>
        <p:nvSpPr>
          <p:cNvPr id="161" name="Text Box 5"/>
          <p:cNvSpPr txBox="1">
            <a:spLocks noChangeArrowheads="1"/>
          </p:cNvSpPr>
          <p:nvPr/>
        </p:nvSpPr>
        <p:spPr bwMode="auto">
          <a:xfrm>
            <a:off x="0" y="930275"/>
            <a:ext cx="44958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IVU20-3m Spectral Flux </a:t>
            </a: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/>
            </a:r>
            <a:b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through 100 </a:t>
            </a:r>
            <a:r>
              <a:rPr lang="el-GR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μ</a:t>
            </a:r>
            <a:r>
              <a:rPr lang="en-US" sz="1400" dirty="0" err="1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rad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 (H) x 50 </a:t>
            </a:r>
            <a:r>
              <a:rPr lang="el-GR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μ</a:t>
            </a:r>
            <a:r>
              <a:rPr lang="en-US" sz="1400" dirty="0" err="1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rad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 (V) Aperture</a:t>
            </a:r>
          </a:p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at K~1.5 providing H5 peak at ~10 </a:t>
            </a:r>
            <a:r>
              <a:rPr lang="en-US" sz="1400" dirty="0" err="1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keV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  </a:t>
            </a:r>
          </a:p>
        </p:txBody>
      </p:sp>
      <p:pic>
        <p:nvPicPr>
          <p:cNvPr id="24587" name="Picture 4" descr="C:\SR_Magnets\CalcSR\NSLSII_Beamlines\HXN\res_070809\int_at_waist_e9_996_x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148013"/>
            <a:ext cx="2798763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7" descr="C:\SR_Magnets\CalcSR\NSLSII_Beamlines\HXN\res_070809\int_at30m_e9_996_x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28963"/>
            <a:ext cx="24257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8" descr="C:\SR_Magnets\CalcSR\NSLSII_Beamlines\HXN\res_070809\int_at30m_e10_009_x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98700" y="3128963"/>
            <a:ext cx="24257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590" name="Group 170"/>
          <p:cNvGrpSpPr>
            <a:grpSpLocks/>
          </p:cNvGrpSpPr>
          <p:nvPr/>
        </p:nvGrpSpPr>
        <p:grpSpPr bwMode="auto">
          <a:xfrm>
            <a:off x="152400" y="1666875"/>
            <a:ext cx="3824288" cy="1016000"/>
            <a:chOff x="685800" y="1270375"/>
            <a:chExt cx="3825000" cy="1015625"/>
          </a:xfrm>
        </p:grpSpPr>
        <p:pic>
          <p:nvPicPr>
            <p:cNvPr id="24605" name="Picture 2" descr="C:\SR_Magnets\CalcSR\NSLSII_Beamlines\HXN\res_070809\spec_h5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5800" y="1270375"/>
              <a:ext cx="3825000" cy="101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8" name="Straight Connector 167"/>
            <p:cNvCxnSpPr/>
            <p:nvPr/>
          </p:nvCxnSpPr>
          <p:spPr bwMode="auto">
            <a:xfrm rot="5400000">
              <a:off x="3108203" y="1764699"/>
              <a:ext cx="796631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auto">
            <a:xfrm rot="5400000">
              <a:off x="3220937" y="1759938"/>
              <a:ext cx="796631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Text Box 5"/>
          <p:cNvSpPr txBox="1">
            <a:spLocks noChangeArrowheads="1"/>
          </p:cNvSpPr>
          <p:nvPr/>
        </p:nvSpPr>
        <p:spPr bwMode="auto">
          <a:xfrm>
            <a:off x="5129213" y="2800350"/>
            <a:ext cx="3844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 1:1 Image Plane</a:t>
            </a:r>
          </a:p>
        </p:txBody>
      </p:sp>
      <p:sp>
        <p:nvSpPr>
          <p:cNvPr id="172" name="Text Box 5"/>
          <p:cNvSpPr txBox="1">
            <a:spLocks noChangeArrowheads="1"/>
          </p:cNvSpPr>
          <p:nvPr/>
        </p:nvSpPr>
        <p:spPr bwMode="auto">
          <a:xfrm>
            <a:off x="5867400" y="930275"/>
            <a:ext cx="2667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Test Optical Scheme  </a:t>
            </a:r>
          </a:p>
        </p:txBody>
      </p:sp>
      <p:sp>
        <p:nvSpPr>
          <p:cNvPr id="178" name="Text Box 5"/>
          <p:cNvSpPr txBox="1">
            <a:spLocks noChangeArrowheads="1"/>
          </p:cNvSpPr>
          <p:nvPr/>
        </p:nvSpPr>
        <p:spPr bwMode="auto">
          <a:xfrm>
            <a:off x="4724400" y="4271963"/>
            <a:ext cx="20907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Horizontal Cuts (y = 0)</a:t>
            </a:r>
          </a:p>
        </p:txBody>
      </p:sp>
      <p:sp>
        <p:nvSpPr>
          <p:cNvPr id="179" name="Text Box 5"/>
          <p:cNvSpPr txBox="1">
            <a:spLocks noChangeArrowheads="1"/>
          </p:cNvSpPr>
          <p:nvPr/>
        </p:nvSpPr>
        <p:spPr bwMode="auto">
          <a:xfrm>
            <a:off x="7010400" y="4271963"/>
            <a:ext cx="2057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Vertical Cuts (x = 0)</a:t>
            </a:r>
          </a:p>
        </p:txBody>
      </p:sp>
      <p:pic>
        <p:nvPicPr>
          <p:cNvPr id="24595" name="Picture 14" descr="C:\SR_Magnets\CalcSR\NSLSII_Beamlines\HXN\res_070809\int_at_waist_x_0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92638" y="4595813"/>
            <a:ext cx="2265362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Picture 15" descr="C:\SR_Magnets\CalcSR\NSLSII_Beamlines\HXN\res_070809\int_at_waist_y_0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0" y="4595813"/>
            <a:ext cx="2265363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7" name="Picture 16" descr="C:\SR_Magnets\CalcSR\NSLSII_Beamlines\HXN\res_070809\int_at30m_x_0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163" y="4595813"/>
            <a:ext cx="2255837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8" name="Picture 17" descr="C:\SR_Magnets\CalcSR\NSLSII_Beamlines\HXN\res_070809\int_at30m_y_0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0" y="4595813"/>
            <a:ext cx="2265363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Straight Arrow Connector 37"/>
          <p:cNvCxnSpPr/>
          <p:nvPr/>
        </p:nvCxnSpPr>
        <p:spPr>
          <a:xfrm rot="10800000" flipV="1">
            <a:off x="1752600" y="2590800"/>
            <a:ext cx="1143000" cy="533400"/>
          </a:xfrm>
          <a:prstGeom prst="straightConnector1">
            <a:avLst/>
          </a:prstGeom>
          <a:ln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6200000" flipH="1">
            <a:off x="3058318" y="2656682"/>
            <a:ext cx="538163" cy="406400"/>
          </a:xfrm>
          <a:prstGeom prst="straightConnector1">
            <a:avLst/>
          </a:prstGeom>
          <a:ln>
            <a:prstDash val="dash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3124200" y="2514600"/>
            <a:ext cx="35972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Intensity Distributions at ~10 </a:t>
            </a:r>
            <a:r>
              <a:rPr lang="en-US" sz="2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keV</a:t>
            </a:r>
            <a:endParaRPr lang="en-US" sz="22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4578" name="Object 79"/>
          <p:cNvGraphicFramePr>
            <a:graphicFrameLocks noChangeAspect="1"/>
          </p:cNvGraphicFramePr>
          <p:nvPr/>
        </p:nvGraphicFramePr>
        <p:xfrm>
          <a:off x="3859213" y="6324600"/>
          <a:ext cx="1179512" cy="492125"/>
        </p:xfrm>
        <a:graphic>
          <a:graphicData uri="http://schemas.openxmlformats.org/presentationml/2006/ole">
            <p:oleObj spid="_x0000_s24578" name="Equation" r:id="rId12" imgW="939600" imgH="393480" progId="Equation.3">
              <p:embed/>
            </p:oleObj>
          </a:graphicData>
        </a:graphic>
      </p:graphicFrame>
      <p:sp>
        <p:nvSpPr>
          <p:cNvPr id="24602" name="Text Box 5"/>
          <p:cNvSpPr txBox="1">
            <a:spLocks noChangeArrowheads="1"/>
          </p:cNvSpPr>
          <p:nvPr/>
        </p:nvSpPr>
        <p:spPr bwMode="auto">
          <a:xfrm>
            <a:off x="3886200" y="1143000"/>
            <a:ext cx="17526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Electron Beam: </a:t>
            </a:r>
          </a:p>
          <a:p>
            <a:r>
              <a:rPr lang="en-US" sz="1200">
                <a:solidFill>
                  <a:srgbClr val="003399"/>
                </a:solidFill>
                <a:latin typeface="Arial Narrow" pitchFamily="34" charset="0"/>
              </a:rPr>
              <a:t>    </a:t>
            </a:r>
            <a:r>
              <a:rPr lang="en-US" sz="1200" b="1">
                <a:solidFill>
                  <a:srgbClr val="003399"/>
                </a:solidFill>
                <a:latin typeface="Arial Narrow" pitchFamily="34" charset="0"/>
              </a:rPr>
              <a:t>Hor. Emittance: 0.9 nm</a:t>
            </a:r>
          </a:p>
          <a:p>
            <a:r>
              <a:rPr lang="en-US" sz="1200">
                <a:solidFill>
                  <a:srgbClr val="003399"/>
                </a:solidFill>
                <a:latin typeface="Arial Narrow" pitchFamily="34" charset="0"/>
              </a:rPr>
              <a:t>    </a:t>
            </a:r>
            <a:r>
              <a:rPr lang="en-US" sz="1200" b="1">
                <a:solidFill>
                  <a:srgbClr val="003399"/>
                </a:solidFill>
                <a:latin typeface="Arial Narrow" pitchFamily="34" charset="0"/>
              </a:rPr>
              <a:t>Vert. Emittance: 8 pm</a:t>
            </a:r>
          </a:p>
          <a:p>
            <a:r>
              <a:rPr lang="en-US" sz="1200">
                <a:solidFill>
                  <a:srgbClr val="003399"/>
                </a:solidFill>
                <a:latin typeface="Arial Narrow" pitchFamily="34" charset="0"/>
              </a:rPr>
              <a:t>    </a:t>
            </a:r>
            <a:r>
              <a:rPr lang="en-US" sz="1200" b="1">
                <a:solidFill>
                  <a:srgbClr val="003399"/>
                </a:solidFill>
                <a:latin typeface="Arial Narrow" pitchFamily="34" charset="0"/>
              </a:rPr>
              <a:t>Energy Spread: 8.9x10</a:t>
            </a:r>
            <a:r>
              <a:rPr lang="en-US" sz="1200" b="1" baseline="30000">
                <a:solidFill>
                  <a:srgbClr val="003399"/>
                </a:solidFill>
                <a:latin typeface="Arial Narrow" pitchFamily="34" charset="0"/>
              </a:rPr>
              <a:t>-4 </a:t>
            </a:r>
            <a:r>
              <a:rPr lang="en-US" sz="1200" b="1">
                <a:solidFill>
                  <a:srgbClr val="003399"/>
                </a:solidFill>
                <a:latin typeface="Arial Narrow" pitchFamily="34" charset="0"/>
              </a:rPr>
              <a:t> </a:t>
            </a:r>
          </a:p>
          <a:p>
            <a:r>
              <a:rPr lang="en-US" sz="1200">
                <a:solidFill>
                  <a:srgbClr val="003399"/>
                </a:solidFill>
                <a:latin typeface="Arial Narrow" pitchFamily="34" charset="0"/>
              </a:rPr>
              <a:t>    Current: 0.5 A</a:t>
            </a:r>
          </a:p>
          <a:p>
            <a:r>
              <a:rPr lang="en-US" sz="1200">
                <a:solidFill>
                  <a:srgbClr val="003399"/>
                </a:solidFill>
                <a:latin typeface="Arial Narrow" pitchFamily="34" charset="0"/>
              </a:rPr>
              <a:t>    Low-Beta Straight</a:t>
            </a:r>
          </a:p>
        </p:txBody>
      </p:sp>
      <p:graphicFrame>
        <p:nvGraphicFramePr>
          <p:cNvPr id="24579" name="Object 79"/>
          <p:cNvGraphicFramePr>
            <a:graphicFrameLocks noChangeAspect="1"/>
          </p:cNvGraphicFramePr>
          <p:nvPr/>
        </p:nvGraphicFramePr>
        <p:xfrm>
          <a:off x="2587625" y="6324600"/>
          <a:ext cx="1193800" cy="492125"/>
        </p:xfrm>
        <a:graphic>
          <a:graphicData uri="http://schemas.openxmlformats.org/presentationml/2006/ole">
            <p:oleObj spid="_x0000_s24579" name="Equation" r:id="rId13" imgW="952200" imgH="393480" progId="Equation.3">
              <p:embed/>
            </p:oleObj>
          </a:graphicData>
        </a:graphic>
      </p:graphicFrame>
      <p:sp>
        <p:nvSpPr>
          <p:cNvPr id="24603" name="TextBox 48"/>
          <p:cNvSpPr txBox="1">
            <a:spLocks noChangeArrowheads="1"/>
          </p:cNvSpPr>
          <p:nvPr/>
        </p:nvSpPr>
        <p:spPr bwMode="auto">
          <a:xfrm>
            <a:off x="5133975" y="6400800"/>
            <a:ext cx="34766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…very far from Coherent Gaussian Beam !</a:t>
            </a:r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eaLnBrk="1" fontAlgn="auto" hangingPunct="1">
              <a:lnSpc>
                <a:spcPts val="3000"/>
              </a:lnSpc>
              <a:spcAft>
                <a:spcPts val="0"/>
              </a:spcAft>
              <a:defRPr/>
            </a:pPr>
            <a:r>
              <a:rPr lang="en-US" sz="3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Estimation of X-Ray Beam Angular Divergence </a:t>
            </a:r>
            <a:br>
              <a:rPr lang="en-US" sz="3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</a:br>
            <a:r>
              <a:rPr lang="en-US" sz="3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and Source Size </a:t>
            </a:r>
            <a:r>
              <a:rPr lang="en-US" sz="3400" b="1" spc="-5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by </a:t>
            </a:r>
            <a:r>
              <a:rPr lang="en-US" sz="3400" b="1" spc="-5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Wavefront</a:t>
            </a:r>
            <a:r>
              <a:rPr lang="en-US" sz="3400" b="1" spc="-5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 Propagation</a:t>
            </a:r>
            <a:endParaRPr lang="en-US" sz="3400" b="1" spc="-5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3" descr="C:\SR_Magnets\CalcSR\NSLSII_Beamlines\FXI\graphs\int_off_1mr_x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3182938"/>
            <a:ext cx="912495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5" descr="C:\SR_Magnets\CalcSR\NSLSII_Beamlines\FXI\graphs\int_cuts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4381500"/>
            <a:ext cx="4075113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6" descr="C:\SR_Magnets\CalcSR\NSLSII_Beamlines\FXI\graphs\int_cuts_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373563"/>
            <a:ext cx="1981200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2" descr="C:\SR_Magnets\CalcSR\NSLSII_Beamlines\FXI\graphs\int_off_0_5mr_x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9388" y="2057400"/>
            <a:ext cx="6299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4" descr="C:\SR_Magnets\CalcSR\NSLSII_Beamlines\FXI\graphs\int_on_x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27338" y="939800"/>
            <a:ext cx="3524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29"/>
          <p:cNvSpPr txBox="1">
            <a:spLocks noChangeArrowheads="1"/>
          </p:cNvSpPr>
          <p:nvPr/>
        </p:nvSpPr>
        <p:spPr bwMode="auto">
          <a:xfrm>
            <a:off x="1495425" y="4154488"/>
            <a:ext cx="32766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Horizontal Cuts (y = 0)</a:t>
            </a:r>
          </a:p>
        </p:txBody>
      </p:sp>
      <p:sp>
        <p:nvSpPr>
          <p:cNvPr id="40" name="TextBox 30"/>
          <p:cNvSpPr txBox="1">
            <a:spLocks noChangeArrowheads="1"/>
          </p:cNvSpPr>
          <p:nvPr/>
        </p:nvSpPr>
        <p:spPr bwMode="auto">
          <a:xfrm>
            <a:off x="5627688" y="4154488"/>
            <a:ext cx="250825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Vertical Cuts (x = 0)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0"/>
            <a:ext cx="9144000" cy="879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-3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Intensity Distributions of Focused Wiggler Radiation from Partially-Coherent </a:t>
            </a:r>
            <a:r>
              <a:rPr lang="en-US" sz="3200" b="1" spc="-3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Wavefront</a:t>
            </a:r>
            <a:r>
              <a:rPr lang="en-US" sz="3200" b="1" spc="-3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 Propagation Calculations</a:t>
            </a:r>
          </a:p>
        </p:txBody>
      </p:sp>
      <p:sp>
        <p:nvSpPr>
          <p:cNvPr id="111626" name="TextBox 25"/>
          <p:cNvSpPr txBox="1">
            <a:spLocks noChangeArrowheads="1"/>
          </p:cNvSpPr>
          <p:nvPr/>
        </p:nvSpPr>
        <p:spPr bwMode="auto">
          <a:xfrm>
            <a:off x="1854200" y="6264275"/>
            <a:ext cx="2971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3366FF"/>
                </a:solidFill>
                <a:latin typeface="Arial Narrow" pitchFamily="34" charset="0"/>
              </a:rPr>
              <a:t>NSLS-II Low-Beta Straight Section</a:t>
            </a:r>
          </a:p>
          <a:p>
            <a:r>
              <a:rPr lang="en-US" sz="1600">
                <a:solidFill>
                  <a:srgbClr val="3366FF"/>
                </a:solidFill>
                <a:latin typeface="Arial Narrow" pitchFamily="34" charset="0"/>
              </a:rPr>
              <a:t>I = 0.5 A, </a:t>
            </a:r>
            <a:r>
              <a:rPr lang="el-GR" sz="1600">
                <a:solidFill>
                  <a:srgbClr val="3366FF"/>
                </a:solidFill>
                <a:latin typeface="Arial Narrow" pitchFamily="34" charset="0"/>
              </a:rPr>
              <a:t>ε</a:t>
            </a:r>
            <a:r>
              <a:rPr lang="en-US" sz="1600" baseline="-25000">
                <a:solidFill>
                  <a:srgbClr val="3366FF"/>
                </a:solidFill>
                <a:latin typeface="Arial Narrow" pitchFamily="34" charset="0"/>
              </a:rPr>
              <a:t>x</a:t>
            </a:r>
            <a:r>
              <a:rPr lang="en-US" sz="1600">
                <a:solidFill>
                  <a:srgbClr val="3366FF"/>
                </a:solidFill>
                <a:latin typeface="Arial Narrow" pitchFamily="34" charset="0"/>
              </a:rPr>
              <a:t>= 0.9 nm, </a:t>
            </a:r>
            <a:r>
              <a:rPr lang="el-GR" sz="1600">
                <a:solidFill>
                  <a:srgbClr val="3366FF"/>
                </a:solidFill>
                <a:latin typeface="Arial Narrow" pitchFamily="34" charset="0"/>
              </a:rPr>
              <a:t>ε</a:t>
            </a:r>
            <a:r>
              <a:rPr lang="en-US" sz="1600" baseline="-25000">
                <a:solidFill>
                  <a:srgbClr val="3366FF"/>
                </a:solidFill>
                <a:latin typeface="Arial Narrow" pitchFamily="34" charset="0"/>
              </a:rPr>
              <a:t>y</a:t>
            </a:r>
            <a:r>
              <a:rPr lang="en-US" sz="1600">
                <a:solidFill>
                  <a:srgbClr val="3366FF"/>
                </a:solidFill>
                <a:latin typeface="Arial Narrow" pitchFamily="34" charset="0"/>
              </a:rPr>
              <a:t>= 8 pm</a:t>
            </a:r>
          </a:p>
        </p:txBody>
      </p:sp>
      <p:sp>
        <p:nvSpPr>
          <p:cNvPr id="111627" name="TextBox 25"/>
          <p:cNvSpPr txBox="1">
            <a:spLocks noChangeArrowheads="1"/>
          </p:cNvSpPr>
          <p:nvPr/>
        </p:nvSpPr>
        <p:spPr bwMode="auto">
          <a:xfrm>
            <a:off x="5105400" y="6264275"/>
            <a:ext cx="3581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3366FF"/>
                </a:solidFill>
                <a:latin typeface="Arial Narrow" pitchFamily="34" charset="0"/>
              </a:rPr>
              <a:t>SCW40: </a:t>
            </a:r>
            <a:r>
              <a:rPr lang="el-GR" sz="1600">
                <a:solidFill>
                  <a:srgbClr val="3366FF"/>
                </a:solidFill>
                <a:latin typeface="Arial Narrow" pitchFamily="34" charset="0"/>
              </a:rPr>
              <a:t>λ</a:t>
            </a:r>
            <a:r>
              <a:rPr lang="en-US" sz="1600" baseline="-25000">
                <a:solidFill>
                  <a:srgbClr val="3366FF"/>
                </a:solidFill>
                <a:latin typeface="Arial Narrow" pitchFamily="34" charset="0"/>
              </a:rPr>
              <a:t>u</a:t>
            </a:r>
            <a:r>
              <a:rPr lang="en-US" sz="1600">
                <a:solidFill>
                  <a:srgbClr val="3366FF"/>
                </a:solidFill>
                <a:latin typeface="Arial Narrow" pitchFamily="34" charset="0"/>
              </a:rPr>
              <a:t>= 40 mm, B</a:t>
            </a:r>
            <a:r>
              <a:rPr lang="en-US" sz="1600" baseline="-25000">
                <a:solidFill>
                  <a:srgbClr val="3366FF"/>
                </a:solidFill>
                <a:latin typeface="Arial Narrow" pitchFamily="34" charset="0"/>
              </a:rPr>
              <a:t>max</a:t>
            </a:r>
            <a:r>
              <a:rPr lang="en-US" sz="1600">
                <a:solidFill>
                  <a:srgbClr val="3366FF"/>
                </a:solidFill>
                <a:latin typeface="Arial Narrow" pitchFamily="34" charset="0"/>
              </a:rPr>
              <a:t>= 3 T, L = 1 m</a:t>
            </a:r>
          </a:p>
          <a:p>
            <a:r>
              <a:rPr lang="en-US" sz="1600">
                <a:solidFill>
                  <a:srgbClr val="3366FF"/>
                </a:solidFill>
                <a:latin typeface="Arial Narrow" pitchFamily="34" charset="0"/>
              </a:rPr>
              <a:t>Photon Energy: E</a:t>
            </a:r>
            <a:r>
              <a:rPr lang="en-US" sz="1600" baseline="-25000">
                <a:solidFill>
                  <a:srgbClr val="3366FF"/>
                </a:solidFill>
                <a:latin typeface="Arial Narrow" pitchFamily="34" charset="0"/>
              </a:rPr>
              <a:t>ph</a:t>
            </a:r>
            <a:r>
              <a:rPr lang="en-US" sz="1600">
                <a:solidFill>
                  <a:srgbClr val="3366FF"/>
                </a:solidFill>
                <a:latin typeface="Arial Narrow" pitchFamily="34" charset="0"/>
              </a:rPr>
              <a:t>= 10 keV</a:t>
            </a:r>
          </a:p>
        </p:txBody>
      </p:sp>
      <p:sp>
        <p:nvSpPr>
          <p:cNvPr id="42" name="TextBox 25"/>
          <p:cNvSpPr txBox="1">
            <a:spLocks noChangeArrowheads="1"/>
          </p:cNvSpPr>
          <p:nvPr/>
        </p:nvSpPr>
        <p:spPr bwMode="auto">
          <a:xfrm>
            <a:off x="6426200" y="965200"/>
            <a:ext cx="2466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1 : 1 Imaging Scheme </a:t>
            </a:r>
            <a:b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with “Ideal Lens”</a:t>
            </a:r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0" y="895350"/>
            <a:ext cx="33528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On-Axis Collection: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</a:t>
            </a:r>
            <a:r>
              <a:rPr lang="en-US" b="1" baseline="-250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x0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= 0</a:t>
            </a: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, </a:t>
            </a: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</a:t>
            </a:r>
            <a:r>
              <a:rPr lang="en-US" baseline="-250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y0</a:t>
            </a: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= 0 </a:t>
            </a:r>
            <a:b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|</a:t>
            </a: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</a:t>
            </a:r>
            <a:r>
              <a:rPr lang="en-US" baseline="-250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x</a:t>
            </a: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-</a:t>
            </a: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 </a:t>
            </a:r>
            <a:r>
              <a:rPr lang="en-US" baseline="-250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x0 </a:t>
            </a: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|</a:t>
            </a: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&lt; 0.1 </a:t>
            </a:r>
            <a:r>
              <a:rPr lang="en-US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mrad</a:t>
            </a: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</a:b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|</a:t>
            </a:r>
            <a:r>
              <a:rPr lang="en-US" baseline="-250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y</a:t>
            </a: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-</a:t>
            </a: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 </a:t>
            </a:r>
            <a:r>
              <a:rPr lang="en-US" baseline="-250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y0 </a:t>
            </a: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|</a:t>
            </a:r>
            <a:r>
              <a:rPr lang="en-US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&lt; 0.1 </a:t>
            </a:r>
            <a:r>
              <a:rPr lang="en-US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  <a:sym typeface="Symbol" pitchFamily="18" charset="2"/>
              </a:rPr>
              <a:t>mrad</a:t>
            </a:r>
            <a:endParaRPr lang="en-US" dirty="0">
              <a:solidFill>
                <a:srgbClr val="3366F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4" name="TextBox 23"/>
          <p:cNvSpPr txBox="1">
            <a:spLocks noChangeArrowheads="1"/>
          </p:cNvSpPr>
          <p:nvPr/>
        </p:nvSpPr>
        <p:spPr bwMode="auto">
          <a:xfrm>
            <a:off x="0" y="1841500"/>
            <a:ext cx="46196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Off-Axis Collection: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</a:t>
            </a:r>
            <a:r>
              <a:rPr lang="en-US" b="1" baseline="-250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x0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= 0.5 </a:t>
            </a:r>
            <a:r>
              <a:rPr lang="en-US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mrad</a:t>
            </a: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, </a:t>
            </a: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</a:t>
            </a:r>
            <a:r>
              <a:rPr lang="en-US" baseline="-250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y0</a:t>
            </a: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= 0</a:t>
            </a:r>
          </a:p>
        </p:txBody>
      </p:sp>
      <p:sp>
        <p:nvSpPr>
          <p:cNvPr id="45" name="TextBox 23"/>
          <p:cNvSpPr txBox="1">
            <a:spLocks noChangeArrowheads="1"/>
          </p:cNvSpPr>
          <p:nvPr/>
        </p:nvSpPr>
        <p:spPr bwMode="auto">
          <a:xfrm>
            <a:off x="1636713" y="2970213"/>
            <a:ext cx="2162175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</a:t>
            </a:r>
            <a:r>
              <a:rPr lang="en-US" b="1" baseline="-250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x0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= 1 </a:t>
            </a:r>
            <a:r>
              <a:rPr lang="en-US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mrad</a:t>
            </a: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, </a:t>
            </a: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</a:t>
            </a:r>
            <a:r>
              <a:rPr lang="en-US" baseline="-250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  <a:sym typeface="Symbol" pitchFamily="18" charset="2"/>
              </a:rPr>
              <a:t>y0</a:t>
            </a: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NSLS-II Hard X-Ray </a:t>
            </a:r>
            <a:r>
              <a:rPr lang="en-US" sz="3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Nanoprobe</a:t>
            </a: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(HXN) </a:t>
            </a:r>
            <a:r>
              <a:rPr lang="en-US" sz="3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Beamline</a:t>
            </a: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b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Conceptual Optical Scheme</a:t>
            </a:r>
            <a:endParaRPr lang="en-US" sz="34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" name="Text Box 5"/>
          <p:cNvSpPr txBox="1">
            <a:spLocks noChangeArrowheads="1"/>
          </p:cNvSpPr>
          <p:nvPr/>
        </p:nvSpPr>
        <p:spPr bwMode="auto">
          <a:xfrm>
            <a:off x="866775" y="3578225"/>
            <a:ext cx="8121650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Approximations Used to Simulate Optical Elements: </a:t>
            </a:r>
            <a:endParaRPr lang="en-US" sz="14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Horizontal Collimating, Horizontal Focusing and Vertical Focusing </a:t>
            </a:r>
            <a:r>
              <a:rPr lang="en-US" sz="1400" b="1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Mirrors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 (HCM, HFM and VFM respectively), and </a:t>
            </a:r>
            <a:r>
              <a:rPr lang="en-US" sz="1400" b="1" dirty="0" err="1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Nanofocusing</a:t>
            </a:r>
            <a:r>
              <a:rPr lang="en-US" sz="1400" b="1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 Optics 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(N.O.) simulated by </a:t>
            </a:r>
            <a:r>
              <a:rPr lang="en-US" sz="1400" b="1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“Ideal” Lenses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Geometrical Apertures 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of all Mirrors, the Secondary Source Aperture (SSA), and the N.O. are </a:t>
            </a:r>
            <a:r>
              <a:rPr lang="en-US" sz="1400" b="1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carefully respected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b="1" dirty="0" err="1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Monochromator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 (MONO) was assumed to be </a:t>
            </a:r>
            <a:r>
              <a:rPr lang="en-US" sz="1400" b="1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“Ideal”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i="1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Such approximations were used purposely, in order to "observe" pure effects related to </a:t>
            </a:r>
            <a:r>
              <a:rPr lang="en-US" sz="1400" b="1" i="1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partial coherence </a:t>
            </a:r>
            <a:r>
              <a:rPr lang="en-US" sz="1400" i="1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of the source, and to trace </a:t>
            </a:r>
            <a:r>
              <a:rPr lang="en-US" sz="1400" b="1" i="1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losses on apertures</a:t>
            </a:r>
            <a:r>
              <a:rPr lang="en-US" sz="1400" i="1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.</a:t>
            </a:r>
            <a:endParaRPr lang="en-US" sz="1400" dirty="0">
              <a:solidFill>
                <a:srgbClr val="003399"/>
              </a:solidFill>
              <a:latin typeface="Arial Narrow" pitchFamily="34" charset="0"/>
              <a:ea typeface="+mn-ea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Two possible SSA locations: at ~62 - 65 m and at ~92 - 94 m from </a:t>
            </a:r>
            <a:r>
              <a:rPr lang="en-US" sz="1400" dirty="0" err="1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undulator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Two N.O. cases: F = 18.14 mm, D = 150 </a:t>
            </a:r>
            <a:r>
              <a:rPr lang="el-GR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μ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m; and F = 42.33 mm, D = 350 </a:t>
            </a:r>
            <a:r>
              <a:rPr lang="el-GR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μ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m (</a:t>
            </a:r>
            <a:r>
              <a:rPr lang="el-GR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Δ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r ≈ 15 nm in both cases); E</a:t>
            </a:r>
            <a:r>
              <a:rPr lang="en-US" sz="1400" baseline="-250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ph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≈ 10 </a:t>
            </a:r>
            <a:r>
              <a:rPr lang="en-US" sz="1400" dirty="0" err="1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keV</a:t>
            </a: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 </a:t>
            </a:r>
          </a:p>
        </p:txBody>
      </p:sp>
      <p:grpSp>
        <p:nvGrpSpPr>
          <p:cNvPr id="112644" name="Group 133"/>
          <p:cNvGrpSpPr>
            <a:grpSpLocks/>
          </p:cNvGrpSpPr>
          <p:nvPr/>
        </p:nvGrpSpPr>
        <p:grpSpPr bwMode="auto">
          <a:xfrm>
            <a:off x="490538" y="1146175"/>
            <a:ext cx="8262937" cy="2068513"/>
            <a:chOff x="804863" y="1050925"/>
            <a:chExt cx="8262937" cy="2068513"/>
          </a:xfrm>
        </p:grpSpPr>
        <p:cxnSp>
          <p:nvCxnSpPr>
            <p:cNvPr id="112646" name="Straight Connector 153"/>
            <p:cNvCxnSpPr>
              <a:cxnSpLocks noChangeShapeType="1"/>
            </p:cNvCxnSpPr>
            <p:nvPr/>
          </p:nvCxnSpPr>
          <p:spPr bwMode="auto">
            <a:xfrm rot="10800000" flipV="1">
              <a:off x="1147772" y="2507452"/>
              <a:ext cx="2252798" cy="199984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112647" name="Straight Connector 172"/>
            <p:cNvCxnSpPr>
              <a:cxnSpLocks noChangeShapeType="1"/>
            </p:cNvCxnSpPr>
            <p:nvPr/>
          </p:nvCxnSpPr>
          <p:spPr bwMode="auto">
            <a:xfrm rot="10800000">
              <a:off x="1119698" y="1724192"/>
              <a:ext cx="1835582" cy="2685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2648" name="Straight Connector 265"/>
            <p:cNvCxnSpPr>
              <a:cxnSpLocks noChangeShapeType="1"/>
            </p:cNvCxnSpPr>
            <p:nvPr/>
          </p:nvCxnSpPr>
          <p:spPr bwMode="auto">
            <a:xfrm>
              <a:off x="8301461" y="1647230"/>
              <a:ext cx="190492" cy="65074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76" name="Straight Connector 175"/>
            <p:cNvCxnSpPr/>
            <p:nvPr/>
          </p:nvCxnSpPr>
          <p:spPr bwMode="auto">
            <a:xfrm rot="5400000" flipH="1" flipV="1">
              <a:off x="8085138" y="1963738"/>
              <a:ext cx="33655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650" name="TextBox 108"/>
            <p:cNvSpPr txBox="1">
              <a:spLocks noChangeArrowheads="1"/>
            </p:cNvSpPr>
            <p:nvPr/>
          </p:nvSpPr>
          <p:spPr bwMode="auto">
            <a:xfrm flipH="1">
              <a:off x="7518757" y="2117101"/>
              <a:ext cx="603087" cy="307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latin typeface="Arial Narrow" pitchFamily="34" charset="0"/>
                </a:rPr>
                <a:t>100 m</a:t>
              </a:r>
            </a:p>
          </p:txBody>
        </p:sp>
        <p:sp>
          <p:nvSpPr>
            <p:cNvPr id="112651" name="TextBox 103"/>
            <p:cNvSpPr txBox="1">
              <a:spLocks noChangeArrowheads="1"/>
            </p:cNvSpPr>
            <p:nvPr/>
          </p:nvSpPr>
          <p:spPr bwMode="auto">
            <a:xfrm flipH="1">
              <a:off x="952515" y="2117100"/>
              <a:ext cx="439571" cy="307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latin typeface="Arial Narrow" pitchFamily="34" charset="0"/>
                </a:rPr>
                <a:t>0 m</a:t>
              </a:r>
            </a:p>
          </p:txBody>
        </p:sp>
        <p:sp>
          <p:nvSpPr>
            <p:cNvPr id="112652" name="TextBox 104"/>
            <p:cNvSpPr txBox="1">
              <a:spLocks noChangeArrowheads="1"/>
            </p:cNvSpPr>
            <p:nvPr/>
          </p:nvSpPr>
          <p:spPr bwMode="auto">
            <a:xfrm flipH="1">
              <a:off x="2276855" y="2117100"/>
              <a:ext cx="521329" cy="307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latin typeface="Arial Narrow" pitchFamily="34" charset="0"/>
                </a:rPr>
                <a:t>20 m</a:t>
              </a:r>
            </a:p>
          </p:txBody>
        </p:sp>
        <p:sp>
          <p:nvSpPr>
            <p:cNvPr id="112653" name="TextBox 105"/>
            <p:cNvSpPr txBox="1">
              <a:spLocks noChangeArrowheads="1"/>
            </p:cNvSpPr>
            <p:nvPr/>
          </p:nvSpPr>
          <p:spPr bwMode="auto">
            <a:xfrm flipH="1">
              <a:off x="3601792" y="2117100"/>
              <a:ext cx="521329" cy="307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latin typeface="Arial Narrow" pitchFamily="34" charset="0"/>
                </a:rPr>
                <a:t>40 m</a:t>
              </a:r>
            </a:p>
          </p:txBody>
        </p:sp>
        <p:sp>
          <p:nvSpPr>
            <p:cNvPr id="112654" name="TextBox 106"/>
            <p:cNvSpPr txBox="1">
              <a:spLocks noChangeArrowheads="1"/>
            </p:cNvSpPr>
            <p:nvPr/>
          </p:nvSpPr>
          <p:spPr bwMode="auto">
            <a:xfrm flipH="1">
              <a:off x="4907646" y="2117100"/>
              <a:ext cx="521329" cy="307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latin typeface="Arial Narrow" pitchFamily="34" charset="0"/>
                </a:rPr>
                <a:t>60 m</a:t>
              </a:r>
            </a:p>
          </p:txBody>
        </p:sp>
        <p:sp>
          <p:nvSpPr>
            <p:cNvPr id="112655" name="TextBox 107"/>
            <p:cNvSpPr txBox="1">
              <a:spLocks noChangeArrowheads="1"/>
            </p:cNvSpPr>
            <p:nvPr/>
          </p:nvSpPr>
          <p:spPr bwMode="auto">
            <a:xfrm flipH="1">
              <a:off x="6223042" y="2119594"/>
              <a:ext cx="521329" cy="307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latin typeface="Arial Narrow" pitchFamily="34" charset="0"/>
                </a:rPr>
                <a:t>80 m</a:t>
              </a:r>
            </a:p>
          </p:txBody>
        </p:sp>
        <p:cxnSp>
          <p:nvCxnSpPr>
            <p:cNvPr id="192" name="Straight Connector 191"/>
            <p:cNvCxnSpPr/>
            <p:nvPr/>
          </p:nvCxnSpPr>
          <p:spPr bwMode="auto">
            <a:xfrm rot="16200000" flipH="1" flipV="1">
              <a:off x="4692650" y="-1447800"/>
              <a:ext cx="1588" cy="7132638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/>
          </p:nvCxnSpPr>
          <p:spPr bwMode="auto">
            <a:xfrm rot="16200000" flipH="1">
              <a:off x="4417219" y="2142331"/>
              <a:ext cx="60325" cy="4763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 bwMode="auto">
            <a:xfrm rot="16200000" flipH="1">
              <a:off x="3745706" y="2142332"/>
              <a:ext cx="60325" cy="4762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 bwMode="auto">
            <a:xfrm rot="16200000" flipH="1">
              <a:off x="1759744" y="2143919"/>
              <a:ext cx="60325" cy="1587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 bwMode="auto">
            <a:xfrm rot="16200000" flipH="1">
              <a:off x="2435225" y="2143125"/>
              <a:ext cx="60325" cy="3175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 bwMode="auto">
            <a:xfrm rot="16200000" flipH="1">
              <a:off x="3130550" y="2143125"/>
              <a:ext cx="60325" cy="3175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8" name="Straight Connector 197"/>
            <p:cNvCxnSpPr/>
            <p:nvPr/>
          </p:nvCxnSpPr>
          <p:spPr bwMode="auto">
            <a:xfrm rot="16200000" flipH="1">
              <a:off x="1103313" y="2143125"/>
              <a:ext cx="60325" cy="3175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 bwMode="auto">
            <a:xfrm rot="16200000" flipH="1">
              <a:off x="7715250" y="2143125"/>
              <a:ext cx="60325" cy="3175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 bwMode="auto">
            <a:xfrm rot="16200000" flipH="1">
              <a:off x="5729288" y="2143125"/>
              <a:ext cx="60325" cy="3175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 bwMode="auto">
            <a:xfrm rot="16200000" flipH="1">
              <a:off x="6404769" y="2142331"/>
              <a:ext cx="60325" cy="4763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 bwMode="auto">
            <a:xfrm rot="16200000" flipH="1">
              <a:off x="7100094" y="2142331"/>
              <a:ext cx="60325" cy="4763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 bwMode="auto">
            <a:xfrm rot="16200000" flipH="1">
              <a:off x="5073650" y="2143125"/>
              <a:ext cx="60325" cy="3175"/>
            </a:xfrm>
            <a:prstGeom prst="line">
              <a:avLst/>
            </a:prstGeom>
            <a:ln w="25400">
              <a:solidFill>
                <a:srgbClr val="008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 bwMode="auto">
            <a:xfrm flipH="1">
              <a:off x="1201738" y="2703513"/>
              <a:ext cx="6937375" cy="317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2669" name="Straight Connector 153"/>
            <p:cNvCxnSpPr>
              <a:cxnSpLocks noChangeShapeType="1"/>
            </p:cNvCxnSpPr>
            <p:nvPr/>
          </p:nvCxnSpPr>
          <p:spPr bwMode="auto">
            <a:xfrm rot="10800000">
              <a:off x="1147788" y="2702713"/>
              <a:ext cx="2252798" cy="199984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  <p:sp>
          <p:nvSpPr>
            <p:cNvPr id="112670" name="Text Box 24"/>
            <p:cNvSpPr txBox="1">
              <a:spLocks noChangeArrowheads="1"/>
            </p:cNvSpPr>
            <p:nvPr/>
          </p:nvSpPr>
          <p:spPr bwMode="auto">
            <a:xfrm flipH="1">
              <a:off x="6919921" y="1147365"/>
              <a:ext cx="521329" cy="33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SSA</a:t>
              </a:r>
            </a:p>
          </p:txBody>
        </p:sp>
        <p:cxnSp>
          <p:nvCxnSpPr>
            <p:cNvPr id="150" name="Straight Connector 149"/>
            <p:cNvCxnSpPr/>
            <p:nvPr/>
          </p:nvCxnSpPr>
          <p:spPr bwMode="auto">
            <a:xfrm flipH="1">
              <a:off x="1219200" y="1712913"/>
              <a:ext cx="6937375" cy="317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12672" name="Straight Connector 172"/>
            <p:cNvCxnSpPr>
              <a:cxnSpLocks noChangeShapeType="1"/>
            </p:cNvCxnSpPr>
            <p:nvPr/>
          </p:nvCxnSpPr>
          <p:spPr bwMode="auto">
            <a:xfrm rot="10800000" flipV="1">
              <a:off x="1117301" y="1431371"/>
              <a:ext cx="1835582" cy="26853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2673" name="Straight Connector 173"/>
            <p:cNvCxnSpPr>
              <a:cxnSpLocks noChangeShapeType="1"/>
            </p:cNvCxnSpPr>
            <p:nvPr/>
          </p:nvCxnSpPr>
          <p:spPr bwMode="auto">
            <a:xfrm rot="10800000">
              <a:off x="3262478" y="1428336"/>
              <a:ext cx="4940929" cy="67018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prstDash val="dash"/>
              <a:round/>
              <a:headEnd/>
              <a:tailEnd/>
            </a:ln>
          </p:spPr>
        </p:cxnSp>
        <p:sp>
          <p:nvSpPr>
            <p:cNvPr id="170" name="Rectangle 169"/>
            <p:cNvSpPr/>
            <p:nvPr/>
          </p:nvSpPr>
          <p:spPr bwMode="auto">
            <a:xfrm flipH="1">
              <a:off x="3081338" y="1344613"/>
              <a:ext cx="38100" cy="7318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FF0000"/>
                </a:buClr>
                <a:buSzPct val="135000"/>
                <a:defRPr/>
              </a:pPr>
              <a:endParaRPr lang="en-US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112675" name="Straight Arrow Connector 93"/>
            <p:cNvCxnSpPr>
              <a:cxnSpLocks noChangeShapeType="1"/>
            </p:cNvCxnSpPr>
            <p:nvPr/>
          </p:nvCxnSpPr>
          <p:spPr bwMode="auto">
            <a:xfrm rot="10800000" flipH="1" flipV="1">
              <a:off x="2852410" y="1358158"/>
              <a:ext cx="113871" cy="83427"/>
            </a:xfrm>
            <a:prstGeom prst="straightConnector1">
              <a:avLst/>
            </a:prstGeom>
            <a:noFill/>
            <a:ln w="12700" algn="ctr">
              <a:noFill/>
              <a:round/>
              <a:headEnd/>
              <a:tailEnd type="arrow" w="med" len="med"/>
            </a:ln>
          </p:spPr>
        </p:cxnSp>
        <p:sp>
          <p:nvSpPr>
            <p:cNvPr id="112676" name="TextBox 104"/>
            <p:cNvSpPr txBox="1">
              <a:spLocks noChangeArrowheads="1"/>
            </p:cNvSpPr>
            <p:nvPr/>
          </p:nvSpPr>
          <p:spPr bwMode="auto">
            <a:xfrm flipH="1">
              <a:off x="2753289" y="1050925"/>
              <a:ext cx="708891" cy="33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MONO</a:t>
              </a:r>
            </a:p>
          </p:txBody>
        </p:sp>
        <p:sp>
          <p:nvSpPr>
            <p:cNvPr id="112677" name="TextBox 109"/>
            <p:cNvSpPr txBox="1">
              <a:spLocks noChangeArrowheads="1"/>
            </p:cNvSpPr>
            <p:nvPr/>
          </p:nvSpPr>
          <p:spPr bwMode="auto">
            <a:xfrm flipH="1">
              <a:off x="3481745" y="1147375"/>
              <a:ext cx="606663" cy="33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HFM</a:t>
              </a:r>
            </a:p>
          </p:txBody>
        </p:sp>
        <p:cxnSp>
          <p:nvCxnSpPr>
            <p:cNvPr id="112678" name="Straight Connector 47"/>
            <p:cNvCxnSpPr>
              <a:cxnSpLocks noChangeShapeType="1"/>
            </p:cNvCxnSpPr>
            <p:nvPr/>
          </p:nvCxnSpPr>
          <p:spPr bwMode="auto">
            <a:xfrm flipV="1">
              <a:off x="3266905" y="1350424"/>
              <a:ext cx="271800" cy="2170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 type="stealth" w="sm" len="lg"/>
              <a:tailEnd type="none" w="sm" len="lg"/>
            </a:ln>
          </p:spPr>
        </p:cxnSp>
        <p:cxnSp>
          <p:nvCxnSpPr>
            <p:cNvPr id="237" name="Straight Connector 236"/>
            <p:cNvCxnSpPr/>
            <p:nvPr/>
          </p:nvCxnSpPr>
          <p:spPr bwMode="auto">
            <a:xfrm rot="16200000" flipH="1">
              <a:off x="7732712" y="2233613"/>
              <a:ext cx="1554163" cy="158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1" name="TextBox 177"/>
            <p:cNvSpPr txBox="1">
              <a:spLocks noChangeArrowheads="1"/>
            </p:cNvSpPr>
            <p:nvPr/>
          </p:nvSpPr>
          <p:spPr bwMode="auto">
            <a:xfrm flipH="1">
              <a:off x="5321300" y="1117600"/>
              <a:ext cx="182086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rPr>
                <a:t>Horizontal Plane</a:t>
              </a:r>
            </a:p>
          </p:txBody>
        </p:sp>
        <p:sp>
          <p:nvSpPr>
            <p:cNvPr id="4172" name="TextBox 177"/>
            <p:cNvSpPr txBox="1">
              <a:spLocks noChangeArrowheads="1"/>
            </p:cNvSpPr>
            <p:nvPr/>
          </p:nvSpPr>
          <p:spPr bwMode="auto">
            <a:xfrm flipH="1">
              <a:off x="5362575" y="2228850"/>
              <a:ext cx="15986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4F81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rPr>
                <a:t>Vertical Plane</a:t>
              </a:r>
            </a:p>
          </p:txBody>
        </p:sp>
        <p:sp>
          <p:nvSpPr>
            <p:cNvPr id="112682" name="Text Box 24"/>
            <p:cNvSpPr txBox="1">
              <a:spLocks noChangeArrowheads="1"/>
            </p:cNvSpPr>
            <p:nvPr/>
          </p:nvSpPr>
          <p:spPr bwMode="auto">
            <a:xfrm flipH="1">
              <a:off x="7757410" y="1164435"/>
              <a:ext cx="577402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N.O.:</a:t>
              </a:r>
            </a:p>
            <a:p>
              <a:pPr algn="ctr">
                <a:lnSpc>
                  <a:spcPts val="1800"/>
                </a:lnSpc>
              </a:pPr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ZP</a:t>
              </a:r>
            </a:p>
            <a:p>
              <a:pPr algn="ctr">
                <a:lnSpc>
                  <a:spcPts val="1800"/>
                </a:lnSpc>
              </a:pPr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or</a:t>
              </a:r>
            </a:p>
            <a:p>
              <a:pPr algn="ctr">
                <a:lnSpc>
                  <a:spcPts val="1800"/>
                </a:lnSpc>
              </a:pPr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MLL</a:t>
              </a:r>
            </a:p>
          </p:txBody>
        </p:sp>
        <p:sp>
          <p:nvSpPr>
            <p:cNvPr id="112683" name="Text Box 24"/>
            <p:cNvSpPr txBox="1">
              <a:spLocks noChangeArrowheads="1"/>
            </p:cNvSpPr>
            <p:nvPr/>
          </p:nvSpPr>
          <p:spPr bwMode="auto">
            <a:xfrm flipH="1">
              <a:off x="804863" y="1152067"/>
              <a:ext cx="650915" cy="338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IVU20</a:t>
              </a:r>
            </a:p>
          </p:txBody>
        </p:sp>
        <p:cxnSp>
          <p:nvCxnSpPr>
            <p:cNvPr id="136" name="Straight Arrow Connector 135"/>
            <p:cNvCxnSpPr/>
            <p:nvPr/>
          </p:nvCxnSpPr>
          <p:spPr bwMode="auto">
            <a:xfrm rot="16200000" flipH="1">
              <a:off x="8167687" y="1708151"/>
              <a:ext cx="176213" cy="476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 bwMode="auto">
            <a:xfrm rot="16200000" flipH="1">
              <a:off x="2950369" y="1712119"/>
              <a:ext cx="571500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 bwMode="auto">
            <a:xfrm rot="5400000" flipH="1" flipV="1">
              <a:off x="3194050" y="1381126"/>
              <a:ext cx="73025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687" name="Straight Connector 265"/>
            <p:cNvCxnSpPr>
              <a:cxnSpLocks noChangeShapeType="1"/>
            </p:cNvCxnSpPr>
            <p:nvPr/>
          </p:nvCxnSpPr>
          <p:spPr bwMode="auto">
            <a:xfrm flipV="1">
              <a:off x="8301445" y="1713883"/>
              <a:ext cx="190492" cy="65074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12688" name="Straight Connector 172"/>
            <p:cNvCxnSpPr>
              <a:cxnSpLocks noChangeShapeType="1"/>
            </p:cNvCxnSpPr>
            <p:nvPr/>
          </p:nvCxnSpPr>
          <p:spPr bwMode="auto">
            <a:xfrm rot="10800000" flipV="1">
              <a:off x="2986210" y="1429022"/>
              <a:ext cx="228616" cy="2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2689" name="Straight Connector 172"/>
            <p:cNvCxnSpPr>
              <a:cxnSpLocks noChangeShapeType="1"/>
            </p:cNvCxnSpPr>
            <p:nvPr/>
          </p:nvCxnSpPr>
          <p:spPr bwMode="auto">
            <a:xfrm rot="10800000" flipV="1">
              <a:off x="2988607" y="1993224"/>
              <a:ext cx="228616" cy="2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6" name="Straight Connector 185"/>
            <p:cNvCxnSpPr/>
            <p:nvPr/>
          </p:nvCxnSpPr>
          <p:spPr bwMode="auto">
            <a:xfrm>
              <a:off x="928688" y="1712913"/>
              <a:ext cx="381000" cy="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691" name="TextBox 109"/>
            <p:cNvSpPr txBox="1">
              <a:spLocks noChangeArrowheads="1"/>
            </p:cNvSpPr>
            <p:nvPr/>
          </p:nvSpPr>
          <p:spPr bwMode="auto">
            <a:xfrm flipH="1">
              <a:off x="2152771" y="1147359"/>
              <a:ext cx="606663" cy="33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HCM</a:t>
              </a:r>
            </a:p>
          </p:txBody>
        </p:sp>
        <p:cxnSp>
          <p:nvCxnSpPr>
            <p:cNvPr id="112692" name="Straight Connector 47"/>
            <p:cNvCxnSpPr>
              <a:cxnSpLocks noChangeShapeType="1"/>
            </p:cNvCxnSpPr>
            <p:nvPr/>
          </p:nvCxnSpPr>
          <p:spPr bwMode="auto">
            <a:xfrm flipH="1" flipV="1">
              <a:off x="2652424" y="1350408"/>
              <a:ext cx="271800" cy="217063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 type="stealth" w="sm" len="lg"/>
              <a:tailEnd type="none" w="sm" len="lg"/>
            </a:ln>
          </p:spPr>
        </p:cxnSp>
        <p:cxnSp>
          <p:nvCxnSpPr>
            <p:cNvPr id="112693" name="Straight Connector 265"/>
            <p:cNvCxnSpPr>
              <a:cxnSpLocks noChangeShapeType="1"/>
            </p:cNvCxnSpPr>
            <p:nvPr/>
          </p:nvCxnSpPr>
          <p:spPr bwMode="auto">
            <a:xfrm flipV="1">
              <a:off x="8306205" y="1711505"/>
              <a:ext cx="190495" cy="50795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2694" name="Straight Connector 265"/>
            <p:cNvCxnSpPr>
              <a:cxnSpLocks noChangeShapeType="1"/>
            </p:cNvCxnSpPr>
            <p:nvPr/>
          </p:nvCxnSpPr>
          <p:spPr bwMode="auto">
            <a:xfrm>
              <a:off x="8308181" y="1665129"/>
              <a:ext cx="188535" cy="47195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2695" name="Straight Connector 173"/>
            <p:cNvCxnSpPr>
              <a:cxnSpLocks noChangeShapeType="1"/>
            </p:cNvCxnSpPr>
            <p:nvPr/>
          </p:nvCxnSpPr>
          <p:spPr bwMode="auto">
            <a:xfrm rot="10800000" flipV="1">
              <a:off x="3267224" y="1657985"/>
              <a:ext cx="4931421" cy="344784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70" name="Straight Connector 269"/>
            <p:cNvCxnSpPr/>
            <p:nvPr/>
          </p:nvCxnSpPr>
          <p:spPr bwMode="auto">
            <a:xfrm rot="5400000" flipH="1" flipV="1">
              <a:off x="8085138" y="1454150"/>
              <a:ext cx="33655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Rectangle 273"/>
            <p:cNvSpPr/>
            <p:nvPr/>
          </p:nvSpPr>
          <p:spPr bwMode="auto">
            <a:xfrm>
              <a:off x="7391400" y="1341438"/>
              <a:ext cx="47625" cy="33337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5" name="Rectangle 274"/>
            <p:cNvSpPr/>
            <p:nvPr/>
          </p:nvSpPr>
          <p:spPr bwMode="auto">
            <a:xfrm>
              <a:off x="7394575" y="1746250"/>
              <a:ext cx="47625" cy="33337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7" name="Rectangle 276"/>
            <p:cNvSpPr/>
            <p:nvPr/>
          </p:nvSpPr>
          <p:spPr bwMode="auto">
            <a:xfrm>
              <a:off x="5362575" y="1344613"/>
              <a:ext cx="47625" cy="3333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 bwMode="auto">
            <a:xfrm>
              <a:off x="5362575" y="1747838"/>
              <a:ext cx="47625" cy="3333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80" name="Straight Connector 279"/>
            <p:cNvCxnSpPr/>
            <p:nvPr/>
          </p:nvCxnSpPr>
          <p:spPr bwMode="auto">
            <a:xfrm rot="5400000" flipH="1" flipV="1">
              <a:off x="3197225" y="2038351"/>
              <a:ext cx="73025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Arrow Connector 285"/>
            <p:cNvCxnSpPr/>
            <p:nvPr/>
          </p:nvCxnSpPr>
          <p:spPr bwMode="auto">
            <a:xfrm rot="16200000" flipH="1">
              <a:off x="2688432" y="1712119"/>
              <a:ext cx="571500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 bwMode="auto">
            <a:xfrm rot="5400000" flipH="1" flipV="1">
              <a:off x="2932112" y="1381126"/>
              <a:ext cx="73025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 bwMode="auto">
            <a:xfrm rot="5400000" flipH="1" flipV="1">
              <a:off x="2935287" y="2038351"/>
              <a:ext cx="73025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 bwMode="auto">
            <a:xfrm>
              <a:off x="928688" y="2708275"/>
              <a:ext cx="381000" cy="0"/>
            </a:xfrm>
            <a:prstGeom prst="line">
              <a:avLst/>
            </a:prstGeom>
            <a:ln w="1016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Arrow Connector 296"/>
            <p:cNvCxnSpPr/>
            <p:nvPr/>
          </p:nvCxnSpPr>
          <p:spPr bwMode="auto">
            <a:xfrm rot="16200000" flipH="1">
              <a:off x="3202782" y="2701131"/>
              <a:ext cx="457200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 bwMode="auto">
            <a:xfrm rot="5400000" flipH="1" flipV="1">
              <a:off x="3361531" y="2393157"/>
              <a:ext cx="138113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Rectangle 301"/>
            <p:cNvSpPr/>
            <p:nvPr/>
          </p:nvSpPr>
          <p:spPr bwMode="auto">
            <a:xfrm>
              <a:off x="7396163" y="2336800"/>
              <a:ext cx="47625" cy="33337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3" name="Rectangle 302"/>
            <p:cNvSpPr/>
            <p:nvPr/>
          </p:nvSpPr>
          <p:spPr bwMode="auto">
            <a:xfrm>
              <a:off x="7396163" y="2741613"/>
              <a:ext cx="47625" cy="333375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2710" name="Straight Connector 265"/>
            <p:cNvCxnSpPr>
              <a:cxnSpLocks noChangeShapeType="1"/>
            </p:cNvCxnSpPr>
            <p:nvPr/>
          </p:nvCxnSpPr>
          <p:spPr bwMode="auto">
            <a:xfrm>
              <a:off x="8301445" y="2632962"/>
              <a:ext cx="190492" cy="65074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prstDash val="dash"/>
              <a:round/>
              <a:headEnd/>
              <a:tailEnd/>
            </a:ln>
          </p:spPr>
        </p:cxnSp>
        <p:cxnSp>
          <p:nvCxnSpPr>
            <p:cNvPr id="306" name="Straight Connector 305"/>
            <p:cNvCxnSpPr/>
            <p:nvPr/>
          </p:nvCxnSpPr>
          <p:spPr bwMode="auto">
            <a:xfrm rot="5400000" flipH="1" flipV="1">
              <a:off x="8085138" y="2951163"/>
              <a:ext cx="33655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Arrow Connector 306"/>
            <p:cNvCxnSpPr/>
            <p:nvPr/>
          </p:nvCxnSpPr>
          <p:spPr bwMode="auto">
            <a:xfrm rot="16200000" flipH="1">
              <a:off x="8167687" y="2695576"/>
              <a:ext cx="176213" cy="476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13" name="Straight Connector 309"/>
            <p:cNvCxnSpPr>
              <a:cxnSpLocks noChangeShapeType="1"/>
            </p:cNvCxnSpPr>
            <p:nvPr/>
          </p:nvCxnSpPr>
          <p:spPr bwMode="auto">
            <a:xfrm>
              <a:off x="8306205" y="2662235"/>
              <a:ext cx="190495" cy="35822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311" name="Straight Connector 310"/>
            <p:cNvCxnSpPr/>
            <p:nvPr/>
          </p:nvCxnSpPr>
          <p:spPr bwMode="auto">
            <a:xfrm rot="5400000" flipH="1" flipV="1">
              <a:off x="8085138" y="2441575"/>
              <a:ext cx="336550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15" name="Straight Connector 154"/>
            <p:cNvCxnSpPr>
              <a:cxnSpLocks noChangeShapeType="1"/>
            </p:cNvCxnSpPr>
            <p:nvPr/>
          </p:nvCxnSpPr>
          <p:spPr bwMode="auto">
            <a:xfrm rot="10800000">
              <a:off x="3457739" y="2514628"/>
              <a:ext cx="4750430" cy="474477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prstDash val="dash"/>
              <a:round/>
              <a:headEnd/>
              <a:tailEnd/>
            </a:ln>
          </p:spPr>
        </p:cxnSp>
        <p:sp>
          <p:nvSpPr>
            <p:cNvPr id="324" name="Rectangle 323"/>
            <p:cNvSpPr/>
            <p:nvPr/>
          </p:nvSpPr>
          <p:spPr bwMode="auto">
            <a:xfrm>
              <a:off x="5356225" y="2333625"/>
              <a:ext cx="47625" cy="3333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5" name="Rectangle 324"/>
            <p:cNvSpPr/>
            <p:nvPr/>
          </p:nvSpPr>
          <p:spPr bwMode="auto">
            <a:xfrm>
              <a:off x="5356225" y="2738438"/>
              <a:ext cx="47625" cy="3333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2718" name="Straight Connector 154"/>
            <p:cNvCxnSpPr>
              <a:cxnSpLocks noChangeShapeType="1"/>
            </p:cNvCxnSpPr>
            <p:nvPr/>
          </p:nvCxnSpPr>
          <p:spPr bwMode="auto">
            <a:xfrm rot="10800000" flipV="1">
              <a:off x="3474411" y="2662871"/>
              <a:ext cx="4721852" cy="242873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  <p:cxnSp>
          <p:nvCxnSpPr>
            <p:cNvPr id="112719" name="Straight Connector 265"/>
            <p:cNvCxnSpPr>
              <a:cxnSpLocks noChangeShapeType="1"/>
            </p:cNvCxnSpPr>
            <p:nvPr/>
          </p:nvCxnSpPr>
          <p:spPr bwMode="auto">
            <a:xfrm flipH="1">
              <a:off x="8301461" y="2699633"/>
              <a:ext cx="190492" cy="65074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prstDash val="dash"/>
              <a:round/>
              <a:headEnd/>
              <a:tailEnd/>
            </a:ln>
          </p:spPr>
        </p:cxnSp>
        <p:cxnSp>
          <p:nvCxnSpPr>
            <p:cNvPr id="112720" name="Straight Connector 333"/>
            <p:cNvCxnSpPr>
              <a:cxnSpLocks noChangeShapeType="1"/>
            </p:cNvCxnSpPr>
            <p:nvPr/>
          </p:nvCxnSpPr>
          <p:spPr bwMode="auto">
            <a:xfrm flipV="1">
              <a:off x="8306221" y="2700339"/>
              <a:ext cx="190495" cy="35822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  <p:sp>
          <p:nvSpPr>
            <p:cNvPr id="112721" name="TextBox 109"/>
            <p:cNvSpPr txBox="1">
              <a:spLocks noChangeArrowheads="1"/>
            </p:cNvSpPr>
            <p:nvPr/>
          </p:nvSpPr>
          <p:spPr bwMode="auto">
            <a:xfrm flipH="1">
              <a:off x="2879704" y="2274833"/>
              <a:ext cx="606663" cy="784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VFM</a:t>
              </a:r>
              <a:b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</a:br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or CRL</a:t>
              </a:r>
            </a:p>
          </p:txBody>
        </p:sp>
        <p:sp>
          <p:nvSpPr>
            <p:cNvPr id="112722" name="Text Box 24"/>
            <p:cNvSpPr txBox="1">
              <a:spLocks noChangeArrowheads="1"/>
            </p:cNvSpPr>
            <p:nvPr/>
          </p:nvSpPr>
          <p:spPr bwMode="auto">
            <a:xfrm flipH="1">
              <a:off x="8315625" y="1216088"/>
              <a:ext cx="752175" cy="452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Sample</a:t>
              </a:r>
              <a:b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</a:br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Plane</a:t>
              </a:r>
            </a:p>
          </p:txBody>
        </p:sp>
        <p:cxnSp>
          <p:nvCxnSpPr>
            <p:cNvPr id="342" name="Straight Connector 341"/>
            <p:cNvCxnSpPr/>
            <p:nvPr/>
          </p:nvCxnSpPr>
          <p:spPr>
            <a:xfrm rot="5400000" flipH="1" flipV="1">
              <a:off x="3361532" y="3001169"/>
              <a:ext cx="138112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724" name="Straight Connector 173"/>
            <p:cNvCxnSpPr>
              <a:cxnSpLocks noChangeShapeType="1"/>
            </p:cNvCxnSpPr>
            <p:nvPr/>
          </p:nvCxnSpPr>
          <p:spPr bwMode="auto">
            <a:xfrm rot="10800000" flipV="1">
              <a:off x="3266393" y="1331753"/>
              <a:ext cx="4934633" cy="669851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12725" name="Straight Connector 154"/>
            <p:cNvCxnSpPr>
              <a:cxnSpLocks noChangeShapeType="1"/>
            </p:cNvCxnSpPr>
            <p:nvPr/>
          </p:nvCxnSpPr>
          <p:spPr bwMode="auto">
            <a:xfrm rot="10800000" flipV="1">
              <a:off x="3459943" y="2422365"/>
              <a:ext cx="4736320" cy="473245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prstDash val="dash"/>
              <a:round/>
              <a:headEnd/>
              <a:tailEnd/>
            </a:ln>
          </p:spPr>
        </p:cxnSp>
        <p:cxnSp>
          <p:nvCxnSpPr>
            <p:cNvPr id="112726" name="Straight Connector 173"/>
            <p:cNvCxnSpPr>
              <a:cxnSpLocks noChangeShapeType="1"/>
            </p:cNvCxnSpPr>
            <p:nvPr/>
          </p:nvCxnSpPr>
          <p:spPr bwMode="auto">
            <a:xfrm rot="10800000">
              <a:off x="3267205" y="1423946"/>
              <a:ext cx="4933820" cy="343576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12727" name="Straight Connector 154"/>
            <p:cNvCxnSpPr>
              <a:cxnSpLocks noChangeShapeType="1"/>
            </p:cNvCxnSpPr>
            <p:nvPr/>
          </p:nvCxnSpPr>
          <p:spPr bwMode="auto">
            <a:xfrm rot="10800000">
              <a:off x="3474396" y="2501989"/>
              <a:ext cx="4724249" cy="241846"/>
            </a:xfrm>
            <a:prstGeom prst="line">
              <a:avLst/>
            </a:prstGeom>
            <a:noFill/>
            <a:ln w="9525" algn="ctr">
              <a:solidFill>
                <a:schemeClr val="accent1"/>
              </a:solidFill>
              <a:round/>
              <a:headEnd/>
              <a:tailEnd/>
            </a:ln>
          </p:spPr>
        </p:cxnSp>
      </p:grp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6205538" y="3251200"/>
            <a:ext cx="2844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Y. Chu, H. Yan, K. Kaznatcheev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5475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Intensity Distributions at Different Locations</a:t>
            </a:r>
            <a:endParaRPr lang="en-US" sz="3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113667" name="Group 27"/>
          <p:cNvGrpSpPr>
            <a:grpSpLocks/>
          </p:cNvGrpSpPr>
          <p:nvPr/>
        </p:nvGrpSpPr>
        <p:grpSpPr bwMode="auto">
          <a:xfrm>
            <a:off x="0" y="874713"/>
            <a:ext cx="4627563" cy="5907087"/>
            <a:chOff x="1" y="874108"/>
            <a:chExt cx="4626923" cy="5907692"/>
          </a:xfrm>
        </p:grpSpPr>
        <p:pic>
          <p:nvPicPr>
            <p:cNvPr id="113678" name="Picture 18" descr="C:\SR_Magnets\CalcSR\NSLSII_Beamlines\HXN\graphs_09162010\Layout62m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" y="874108"/>
              <a:ext cx="4626923" cy="5907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1" name="TextBox 4"/>
            <p:cNvSpPr txBox="1">
              <a:spLocks noChangeArrowheads="1"/>
            </p:cNvSpPr>
            <p:nvPr/>
          </p:nvSpPr>
          <p:spPr bwMode="auto">
            <a:xfrm>
              <a:off x="384123" y="913799"/>
              <a:ext cx="1399981" cy="33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4F81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rPr>
                <a:t>At HCM (~27 m)</a:t>
              </a:r>
              <a:endParaRPr lang="en-US" sz="1600" dirty="0">
                <a:solidFill>
                  <a:srgbClr val="4F81BD"/>
                </a:solidFill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292" name="TextBox 5"/>
            <p:cNvSpPr txBox="1">
              <a:spLocks noChangeArrowheads="1"/>
            </p:cNvSpPr>
            <p:nvPr/>
          </p:nvSpPr>
          <p:spPr bwMode="auto">
            <a:xfrm>
              <a:off x="380948" y="2361747"/>
              <a:ext cx="1346014" cy="33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4F81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rPr>
                <a:t>At SSA (~62 m)</a:t>
              </a:r>
              <a:endParaRPr lang="en-US" sz="1600" dirty="0">
                <a:solidFill>
                  <a:srgbClr val="4F81BD"/>
                </a:solidFill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295" name="TextBox 8"/>
            <p:cNvSpPr txBox="1">
              <a:spLocks noChangeArrowheads="1"/>
            </p:cNvSpPr>
            <p:nvPr/>
          </p:nvSpPr>
          <p:spPr bwMode="auto">
            <a:xfrm>
              <a:off x="380948" y="3809696"/>
              <a:ext cx="2285684" cy="338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4F81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rPr>
                <a:t>At </a:t>
              </a:r>
              <a:r>
                <a:rPr lang="en-US" sz="1600" dirty="0" err="1">
                  <a:solidFill>
                    <a:srgbClr val="4F81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rPr>
                <a:t>Nanofoc</a:t>
              </a:r>
              <a:r>
                <a:rPr lang="en-US" sz="1600" dirty="0">
                  <a:solidFill>
                    <a:srgbClr val="4F81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rPr>
                <a:t>. Optics</a:t>
              </a:r>
              <a:r>
                <a:rPr lang="en-US" sz="1600" dirty="0">
                  <a:solidFill>
                    <a:srgbClr val="4F81BD"/>
                  </a:solidFill>
                  <a:latin typeface="Arial Narrow" pitchFamily="34" charset="0"/>
                  <a:ea typeface="+mn-ea"/>
                  <a:cs typeface="Arial" pitchFamily="34" charset="0"/>
                </a:rPr>
                <a:t> (~105 m) </a:t>
              </a:r>
            </a:p>
          </p:txBody>
        </p:sp>
        <p:sp>
          <p:nvSpPr>
            <p:cNvPr id="12297" name="TextBox 10"/>
            <p:cNvSpPr txBox="1">
              <a:spLocks noChangeArrowheads="1"/>
            </p:cNvSpPr>
            <p:nvPr/>
          </p:nvSpPr>
          <p:spPr bwMode="auto">
            <a:xfrm>
              <a:off x="380948" y="5257644"/>
              <a:ext cx="2287272" cy="338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rgbClr val="4F81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rPr>
                <a:t>At Sample (F</a:t>
              </a:r>
              <a:r>
                <a:rPr lang="en-US" sz="1600" baseline="-25000" dirty="0">
                  <a:solidFill>
                    <a:srgbClr val="4F81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rPr>
                <a:t>N.O.</a:t>
              </a:r>
              <a:r>
                <a:rPr lang="en-US" sz="1600" dirty="0">
                  <a:solidFill>
                    <a:srgbClr val="4F81B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+mn-ea"/>
                  <a:cs typeface="Arial" pitchFamily="34" charset="0"/>
                </a:rPr>
                <a:t>=18.14 mm)</a:t>
              </a:r>
              <a:endParaRPr lang="en-US" sz="1600" dirty="0">
                <a:solidFill>
                  <a:srgbClr val="4F81BD"/>
                </a:solidFill>
                <a:latin typeface="Arial Narrow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3683" name="Rectangle 14"/>
            <p:cNvSpPr>
              <a:spLocks noChangeArrowheads="1"/>
            </p:cNvSpPr>
            <p:nvPr/>
          </p:nvSpPr>
          <p:spPr bwMode="auto">
            <a:xfrm>
              <a:off x="381000" y="1964061"/>
              <a:ext cx="24384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  <a:t>Flux after HCM: ~7.4x10</a:t>
              </a:r>
              <a:r>
                <a:rPr lang="en-US" sz="1200" baseline="30000">
                  <a:solidFill>
                    <a:srgbClr val="4F81BD"/>
                  </a:solidFill>
                  <a:latin typeface="Arial Narrow" pitchFamily="34" charset="0"/>
                </a:rPr>
                <a:t>14</a:t>
              </a:r>
              <a: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  <a:t> ph/s/.1%bw </a:t>
              </a:r>
            </a:p>
          </p:txBody>
        </p:sp>
        <p:sp>
          <p:nvSpPr>
            <p:cNvPr id="113684" name="Rectangle 15"/>
            <p:cNvSpPr>
              <a:spLocks noChangeArrowheads="1"/>
            </p:cNvSpPr>
            <p:nvPr/>
          </p:nvSpPr>
          <p:spPr bwMode="auto">
            <a:xfrm>
              <a:off x="381000" y="3307860"/>
              <a:ext cx="1814407" cy="387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  <a:t>Flux after SSA (</a:t>
              </a:r>
              <a:r>
                <a:rPr lang="en-US" sz="1200">
                  <a:solidFill>
                    <a:srgbClr val="4F81BD"/>
                  </a:solidFill>
                  <a:latin typeface="Arial Narrow" pitchFamily="34" charset="0"/>
                  <a:sym typeface="Symbol" pitchFamily="18" charset="2"/>
                </a:rPr>
                <a:t>x</a:t>
              </a:r>
              <a:r>
                <a:rPr lang="en-US" sz="1200" baseline="-25000">
                  <a:solidFill>
                    <a:srgbClr val="4F81BD"/>
                  </a:solidFill>
                  <a:latin typeface="Arial Narrow" pitchFamily="34" charset="0"/>
                  <a:sym typeface="Symbol" pitchFamily="18" charset="2"/>
                </a:rPr>
                <a:t>ss</a:t>
              </a:r>
              <a:r>
                <a:rPr lang="en-US" sz="1200">
                  <a:solidFill>
                    <a:srgbClr val="4F81BD"/>
                  </a:solidFill>
                  <a:latin typeface="Arial Narrow" pitchFamily="34" charset="0"/>
                  <a:sym typeface="Symbol" pitchFamily="18" charset="2"/>
                </a:rPr>
                <a:t>=</a:t>
              </a:r>
              <a: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  <a:t>50 </a:t>
              </a:r>
              <a:r>
                <a:rPr lang="el-GR" sz="1200">
                  <a:solidFill>
                    <a:srgbClr val="4F81BD"/>
                  </a:solidFill>
                  <a:latin typeface="Arial Narrow" pitchFamily="34" charset="0"/>
                </a:rPr>
                <a:t>μ</a:t>
              </a:r>
              <a: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  <a:t>m):</a:t>
              </a:r>
              <a:b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</a:br>
              <a: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  <a:t>~2.9x10</a:t>
              </a:r>
              <a:r>
                <a:rPr lang="en-US" sz="1200" baseline="30000">
                  <a:solidFill>
                    <a:srgbClr val="4F81BD"/>
                  </a:solidFill>
                  <a:latin typeface="Arial Narrow" pitchFamily="34" charset="0"/>
                </a:rPr>
                <a:t>14</a:t>
              </a:r>
              <a: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  <a:t> ph/s/.1%bw </a:t>
              </a:r>
            </a:p>
          </p:txBody>
        </p:sp>
        <p:sp>
          <p:nvSpPr>
            <p:cNvPr id="113685" name="Rectangle 16"/>
            <p:cNvSpPr>
              <a:spLocks noChangeArrowheads="1"/>
            </p:cNvSpPr>
            <p:nvPr/>
          </p:nvSpPr>
          <p:spPr bwMode="auto">
            <a:xfrm>
              <a:off x="358775" y="4725417"/>
              <a:ext cx="2380267" cy="387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  <a:t>Flux within N.O. Aperture (d=150 </a:t>
              </a:r>
              <a:r>
                <a:rPr lang="el-GR" sz="1200">
                  <a:solidFill>
                    <a:srgbClr val="4F81BD"/>
                  </a:solidFill>
                  <a:latin typeface="Arial Narrow" pitchFamily="34" charset="0"/>
                </a:rPr>
                <a:t>μ</a:t>
              </a:r>
              <a: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  <a:t>m):</a:t>
              </a:r>
              <a:b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</a:br>
              <a: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  <a:t> ~2.0 x10</a:t>
              </a:r>
              <a:r>
                <a:rPr lang="en-US" sz="1200" baseline="30000">
                  <a:solidFill>
                    <a:srgbClr val="4F81BD"/>
                  </a:solidFill>
                  <a:latin typeface="Arial Narrow" pitchFamily="34" charset="0"/>
                </a:rPr>
                <a:t>12</a:t>
              </a:r>
              <a:r>
                <a:rPr lang="en-US" sz="1200">
                  <a:solidFill>
                    <a:srgbClr val="4F81BD"/>
                  </a:solidFill>
                  <a:latin typeface="Arial Narrow" pitchFamily="34" charset="0"/>
                </a:rPr>
                <a:t> ph/s/.1%bw </a:t>
              </a:r>
            </a:p>
          </p:txBody>
        </p:sp>
      </p:grpSp>
      <p:pic>
        <p:nvPicPr>
          <p:cNvPr id="113668" name="Picture 21" descr="C:\SR_Magnets\CalcSR\NSLSII_Beamlines\HXN\graphs_09162010\Layout94m_shor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438" y="2298700"/>
            <a:ext cx="4627562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285750" y="484188"/>
            <a:ext cx="4197350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Option with Secondary Source at 62 m</a:t>
            </a:r>
            <a:endParaRPr lang="en-US" sz="2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00600" y="1905000"/>
            <a:ext cx="4133850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Option with Secondary Source at 94 m</a:t>
            </a:r>
            <a:endParaRPr lang="en-US" sz="2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itchFamily="34" charset="0"/>
            </a:endParaRPr>
          </a:p>
        </p:txBody>
      </p:sp>
      <p:sp>
        <p:nvSpPr>
          <p:cNvPr id="23" name="TextBox 5"/>
          <p:cNvSpPr txBox="1">
            <a:spLocks noChangeArrowheads="1"/>
          </p:cNvSpPr>
          <p:nvPr/>
        </p:nvSpPr>
        <p:spPr bwMode="auto">
          <a:xfrm>
            <a:off x="4876800" y="2362200"/>
            <a:ext cx="1346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At SSA (~94 m)</a:t>
            </a:r>
            <a:endParaRPr lang="en-US" sz="1600" dirty="0">
              <a:solidFill>
                <a:srgbClr val="4F81BD"/>
              </a:solidFill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13672" name="Rectangle 15"/>
          <p:cNvSpPr>
            <a:spLocks noChangeArrowheads="1"/>
          </p:cNvSpPr>
          <p:nvPr/>
        </p:nvSpPr>
        <p:spPr bwMode="auto">
          <a:xfrm>
            <a:off x="4876800" y="3286125"/>
            <a:ext cx="255111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>
                <a:solidFill>
                  <a:srgbClr val="4F81BD"/>
                </a:solidFill>
                <a:latin typeface="Arial Narrow" pitchFamily="34" charset="0"/>
              </a:rPr>
              <a:t>Flux after SSA (</a:t>
            </a:r>
            <a:r>
              <a:rPr lang="en-US" sz="1200">
                <a:solidFill>
                  <a:srgbClr val="4F81BD"/>
                </a:solidFill>
                <a:latin typeface="Arial Narrow" pitchFamily="34" charset="0"/>
                <a:sym typeface="Symbol" pitchFamily="18" charset="2"/>
              </a:rPr>
              <a:t>x</a:t>
            </a:r>
            <a:r>
              <a:rPr lang="en-US" sz="1200" baseline="-25000">
                <a:solidFill>
                  <a:srgbClr val="4F81BD"/>
                </a:solidFill>
                <a:latin typeface="Arial Narrow" pitchFamily="34" charset="0"/>
                <a:sym typeface="Symbol" pitchFamily="18" charset="2"/>
              </a:rPr>
              <a:t>ss</a:t>
            </a:r>
            <a:r>
              <a:rPr lang="en-US" sz="1200">
                <a:solidFill>
                  <a:srgbClr val="4F81BD"/>
                </a:solidFill>
                <a:latin typeface="Arial Narrow" pitchFamily="34" charset="0"/>
                <a:sym typeface="Symbol" pitchFamily="18" charset="2"/>
              </a:rPr>
              <a:t>=12</a:t>
            </a:r>
            <a:r>
              <a:rPr lang="en-US" sz="1200">
                <a:solidFill>
                  <a:srgbClr val="4F81BD"/>
                </a:solidFill>
                <a:latin typeface="Arial Narrow" pitchFamily="34" charset="0"/>
              </a:rPr>
              <a:t> </a:t>
            </a:r>
            <a:r>
              <a:rPr lang="el-GR" sz="1200">
                <a:solidFill>
                  <a:srgbClr val="4F81BD"/>
                </a:solidFill>
                <a:latin typeface="Arial Narrow" pitchFamily="34" charset="0"/>
              </a:rPr>
              <a:t>μ</a:t>
            </a:r>
            <a:r>
              <a:rPr lang="en-US" sz="1200">
                <a:solidFill>
                  <a:srgbClr val="4F81BD"/>
                </a:solidFill>
                <a:latin typeface="Arial Narrow" pitchFamily="34" charset="0"/>
              </a:rPr>
              <a:t>m, </a:t>
            </a:r>
            <a:r>
              <a:rPr lang="en-US" sz="1200">
                <a:solidFill>
                  <a:srgbClr val="4F81BD"/>
                </a:solidFill>
                <a:latin typeface="Arial Narrow" pitchFamily="34" charset="0"/>
                <a:sym typeface="Symbol" pitchFamily="18" charset="2"/>
              </a:rPr>
              <a:t>y</a:t>
            </a:r>
            <a:r>
              <a:rPr lang="en-US" sz="1200" baseline="-25000">
                <a:solidFill>
                  <a:srgbClr val="4F81BD"/>
                </a:solidFill>
                <a:latin typeface="Arial Narrow" pitchFamily="34" charset="0"/>
                <a:sym typeface="Symbol" pitchFamily="18" charset="2"/>
              </a:rPr>
              <a:t>ss</a:t>
            </a:r>
            <a:r>
              <a:rPr lang="en-US" sz="1200">
                <a:solidFill>
                  <a:srgbClr val="4F81BD"/>
                </a:solidFill>
                <a:latin typeface="Arial Narrow" pitchFamily="34" charset="0"/>
                <a:sym typeface="Symbol" pitchFamily="18" charset="2"/>
              </a:rPr>
              <a:t>=16</a:t>
            </a:r>
            <a:r>
              <a:rPr lang="en-US" sz="1200">
                <a:solidFill>
                  <a:srgbClr val="4F81BD"/>
                </a:solidFill>
                <a:latin typeface="Arial Narrow" pitchFamily="34" charset="0"/>
              </a:rPr>
              <a:t> </a:t>
            </a:r>
            <a:r>
              <a:rPr lang="el-GR" sz="1200">
                <a:solidFill>
                  <a:srgbClr val="4F81BD"/>
                </a:solidFill>
                <a:latin typeface="Arial Narrow" pitchFamily="34" charset="0"/>
              </a:rPr>
              <a:t>μ</a:t>
            </a:r>
            <a:r>
              <a:rPr lang="en-US" sz="1200">
                <a:solidFill>
                  <a:srgbClr val="4F81BD"/>
                </a:solidFill>
                <a:latin typeface="Arial Narrow" pitchFamily="34" charset="0"/>
              </a:rPr>
              <a:t>m):</a:t>
            </a:r>
            <a:br>
              <a:rPr lang="en-US" sz="1200">
                <a:solidFill>
                  <a:srgbClr val="4F81BD"/>
                </a:solidFill>
                <a:latin typeface="Arial Narrow" pitchFamily="34" charset="0"/>
              </a:rPr>
            </a:br>
            <a:r>
              <a:rPr lang="en-US" sz="1200">
                <a:solidFill>
                  <a:srgbClr val="4F81BD"/>
                </a:solidFill>
                <a:latin typeface="Arial Narrow" pitchFamily="34" charset="0"/>
              </a:rPr>
              <a:t>~1.7x10</a:t>
            </a:r>
            <a:r>
              <a:rPr lang="en-US" sz="1200" baseline="30000">
                <a:solidFill>
                  <a:srgbClr val="4F81BD"/>
                </a:solidFill>
                <a:latin typeface="Arial Narrow" pitchFamily="34" charset="0"/>
              </a:rPr>
              <a:t>13</a:t>
            </a:r>
            <a:r>
              <a:rPr lang="en-US" sz="1200">
                <a:solidFill>
                  <a:srgbClr val="4F81BD"/>
                </a:solidFill>
                <a:latin typeface="Arial Narrow" pitchFamily="34" charset="0"/>
              </a:rPr>
              <a:t> ph/s/.1%bw </a:t>
            </a: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4876800" y="3810000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At </a:t>
            </a:r>
            <a:r>
              <a:rPr lang="en-US" sz="1600" dirty="0" err="1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Nanofoc</a:t>
            </a:r>
            <a:r>
              <a:rPr lang="en-US" sz="1600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. Optics</a:t>
            </a:r>
            <a:r>
              <a:rPr lang="en-US" sz="1600" dirty="0">
                <a:solidFill>
                  <a:srgbClr val="4F81BD"/>
                </a:solidFill>
                <a:latin typeface="Arial Narrow" pitchFamily="34" charset="0"/>
                <a:ea typeface="+mn-ea"/>
                <a:cs typeface="Arial" pitchFamily="34" charset="0"/>
              </a:rPr>
              <a:t> (~109 m)</a:t>
            </a:r>
          </a:p>
        </p:txBody>
      </p:sp>
      <p:sp>
        <p:nvSpPr>
          <p:cNvPr id="113674" name="Rectangle 16"/>
          <p:cNvSpPr>
            <a:spLocks noChangeArrowheads="1"/>
          </p:cNvSpPr>
          <p:nvPr/>
        </p:nvSpPr>
        <p:spPr bwMode="auto">
          <a:xfrm>
            <a:off x="4876800" y="4724400"/>
            <a:ext cx="2379663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>
                <a:solidFill>
                  <a:srgbClr val="4F81BD"/>
                </a:solidFill>
                <a:latin typeface="Arial Narrow" pitchFamily="34" charset="0"/>
              </a:rPr>
              <a:t>Flux within N.O. Aperture (d=150 </a:t>
            </a:r>
            <a:r>
              <a:rPr lang="el-GR" sz="1200">
                <a:solidFill>
                  <a:srgbClr val="4F81BD"/>
                </a:solidFill>
                <a:latin typeface="Arial Narrow" pitchFamily="34" charset="0"/>
              </a:rPr>
              <a:t>μ</a:t>
            </a:r>
            <a:r>
              <a:rPr lang="en-US" sz="1200">
                <a:solidFill>
                  <a:srgbClr val="4F81BD"/>
                </a:solidFill>
                <a:latin typeface="Arial Narrow" pitchFamily="34" charset="0"/>
              </a:rPr>
              <a:t>m):</a:t>
            </a:r>
            <a:br>
              <a:rPr lang="en-US" sz="1200">
                <a:solidFill>
                  <a:srgbClr val="4F81BD"/>
                </a:solidFill>
                <a:latin typeface="Arial Narrow" pitchFamily="34" charset="0"/>
              </a:rPr>
            </a:br>
            <a:r>
              <a:rPr lang="en-US" sz="1200">
                <a:solidFill>
                  <a:srgbClr val="4F81BD"/>
                </a:solidFill>
                <a:latin typeface="Arial Narrow" pitchFamily="34" charset="0"/>
              </a:rPr>
              <a:t> ~3.6 x10</a:t>
            </a:r>
            <a:r>
              <a:rPr lang="en-US" sz="1200" baseline="30000">
                <a:solidFill>
                  <a:srgbClr val="4F81BD"/>
                </a:solidFill>
                <a:latin typeface="Arial Narrow" pitchFamily="34" charset="0"/>
              </a:rPr>
              <a:t>12</a:t>
            </a:r>
            <a:r>
              <a:rPr lang="en-US" sz="1200">
                <a:solidFill>
                  <a:srgbClr val="4F81BD"/>
                </a:solidFill>
                <a:latin typeface="Arial Narrow" pitchFamily="34" charset="0"/>
              </a:rPr>
              <a:t> ph/s/.1%bw </a:t>
            </a:r>
          </a:p>
        </p:txBody>
      </p:sp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4876800" y="5257800"/>
            <a:ext cx="22875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At Sample (F</a:t>
            </a:r>
            <a:r>
              <a:rPr lang="en-US" sz="1600" baseline="-25000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N.O.</a:t>
            </a:r>
            <a:r>
              <a:rPr lang="en-US" sz="1600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=18.14 mm)</a:t>
            </a:r>
            <a:endParaRPr lang="en-US" sz="1600" dirty="0">
              <a:solidFill>
                <a:srgbClr val="4F81BD"/>
              </a:solidFill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13676" name="Rectangle 30"/>
          <p:cNvSpPr>
            <a:spLocks noChangeArrowheads="1"/>
          </p:cNvSpPr>
          <p:nvPr/>
        </p:nvSpPr>
        <p:spPr bwMode="auto">
          <a:xfrm>
            <a:off x="5410200" y="990600"/>
            <a:ext cx="2908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I</a:t>
            </a:r>
            <a:r>
              <a:rPr lang="en-US" baseline="-25000">
                <a:solidFill>
                  <a:srgbClr val="003399"/>
                </a:solidFill>
                <a:latin typeface="Arial Narrow" pitchFamily="34" charset="0"/>
              </a:rPr>
              <a:t>e</a:t>
            </a:r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 = 0.5 A</a:t>
            </a:r>
          </a:p>
          <a:p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E</a:t>
            </a:r>
            <a:r>
              <a:rPr lang="en-US" baseline="-25000">
                <a:solidFill>
                  <a:srgbClr val="003399"/>
                </a:solidFill>
                <a:latin typeface="Arial Narrow" pitchFamily="34" charset="0"/>
              </a:rPr>
              <a:t>ph</a:t>
            </a:r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≈ 10 keV </a:t>
            </a:r>
          </a:p>
          <a:p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5</a:t>
            </a:r>
            <a:r>
              <a:rPr lang="en-US" baseline="30000">
                <a:solidFill>
                  <a:srgbClr val="003399"/>
                </a:solidFill>
                <a:latin typeface="Arial Narrow" pitchFamily="34" charset="0"/>
              </a:rPr>
              <a:t>th</a:t>
            </a:r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 harmonic of IVU20 at K ≈ 1.5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5105400" y="441325"/>
            <a:ext cx="35814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of HXN </a:t>
            </a:r>
            <a:r>
              <a:rPr lang="en-US" sz="3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Beamline</a:t>
            </a:r>
            <a:endParaRPr lang="en-US" sz="3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6" descr="C:\SR_Magnets\CalcSR\NSLSII_Beamlines\HXN\graphs_09182010\int_vs_x_d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250" y="1303338"/>
            <a:ext cx="2978150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400" b="1" spc="-2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Intensity Distributions at Sample for Different </a:t>
            </a:r>
            <a:br>
              <a:rPr lang="en-US" sz="3400" b="1" spc="-2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</a:br>
            <a:r>
              <a:rPr lang="en-US" sz="3400" b="1" spc="-2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Secondary Source Aperture Sizes at </a:t>
            </a:r>
            <a:r>
              <a:rPr lang="en-US" sz="3400" b="1" spc="-2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HXN</a:t>
            </a:r>
            <a:r>
              <a:rPr lang="en-US" sz="3400" b="1" spc="-2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 (NSLS-II)</a:t>
            </a:r>
            <a:endParaRPr lang="en-US" sz="3400" b="1" spc="-2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14692" name="TextBox 8"/>
          <p:cNvSpPr txBox="1">
            <a:spLocks noChangeArrowheads="1"/>
          </p:cNvSpPr>
          <p:nvPr/>
        </p:nvSpPr>
        <p:spPr bwMode="auto">
          <a:xfrm>
            <a:off x="1920875" y="6400800"/>
            <a:ext cx="58674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For Nanofocusing Optics with F = 18.14 mm, D = 150 </a:t>
            </a:r>
            <a:r>
              <a:rPr lang="el-GR" sz="1400">
                <a:solidFill>
                  <a:srgbClr val="003399"/>
                </a:solidFill>
                <a:latin typeface="Arial Narrow" pitchFamily="34" charset="0"/>
              </a:rPr>
              <a:t>μ</a:t>
            </a: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m (</a:t>
            </a:r>
            <a:r>
              <a:rPr lang="el-GR" sz="1400">
                <a:solidFill>
                  <a:srgbClr val="003399"/>
                </a:solidFill>
                <a:latin typeface="Arial Narrow" pitchFamily="34" charset="0"/>
              </a:rPr>
              <a:t>Δ</a:t>
            </a: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r ≈ 15 nm; E</a:t>
            </a:r>
            <a:r>
              <a:rPr lang="en-US" sz="1400" baseline="-25000">
                <a:solidFill>
                  <a:srgbClr val="003399"/>
                </a:solidFill>
                <a:latin typeface="Arial Narrow" pitchFamily="34" charset="0"/>
              </a:rPr>
              <a:t>ph</a:t>
            </a: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≈ 10 keV)</a:t>
            </a:r>
            <a:br>
              <a:rPr lang="en-US" sz="1400">
                <a:solidFill>
                  <a:srgbClr val="003399"/>
                </a:solidFill>
                <a:latin typeface="Arial Narrow" pitchFamily="34" charset="0"/>
              </a:rPr>
            </a:b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SSA located at 94 m, Nanofocusing Optics at 109 m from Undulator </a:t>
            </a:r>
          </a:p>
        </p:txBody>
      </p:sp>
      <p:pic>
        <p:nvPicPr>
          <p:cNvPr id="114693" name="Picture 2" descr="C:\SR_Magnets\CalcSR\NSLSII_Beamlines\HXN\graphs_09182010\int_vs_x_d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5250" y="1303338"/>
            <a:ext cx="2978150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4" name="Picture 4" descr="C:\SR_Magnets\CalcSR\NSLSII_Beamlines\HXN\graphs_09182010\int_vs_y_d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5250" y="3956050"/>
            <a:ext cx="297815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667000" y="874713"/>
            <a:ext cx="4038600" cy="328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 Horizontal Median Plane (y = 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3000" y="1143000"/>
            <a:ext cx="3657600" cy="288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For Different Horizontal SSA Sizes (</a:t>
            </a:r>
            <a:r>
              <a:rPr lang="el-GR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Δ</a:t>
            </a:r>
            <a:r>
              <a:rPr lang="en-US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x</a:t>
            </a:r>
            <a:r>
              <a:rPr lang="en-US" baseline="-25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ss</a:t>
            </a: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1158875"/>
            <a:ext cx="3657600" cy="288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For Different Vertical SSA Sizes (</a:t>
            </a:r>
            <a:r>
              <a:rPr lang="el-GR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Δ</a:t>
            </a:r>
            <a:r>
              <a:rPr lang="en-US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y</a:t>
            </a:r>
            <a:r>
              <a:rPr lang="en-US" baseline="-25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ss</a:t>
            </a: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)</a:t>
            </a:r>
          </a:p>
        </p:txBody>
      </p:sp>
      <p:pic>
        <p:nvPicPr>
          <p:cNvPr id="114698" name="Picture 7" descr="C:\SR_Magnets\CalcSR\NSLSII_Beamlines\HXN\graphs_09182010\int_vs_y_d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4250" y="3956050"/>
            <a:ext cx="297815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667000" y="3741738"/>
            <a:ext cx="4038600" cy="328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 Vertical Median Plane (x = 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"/>
            <a:ext cx="9144000" cy="968375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Focal Spot Size and Flux </a:t>
            </a:r>
            <a:r>
              <a:rPr lang="en-US" sz="3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</a:t>
            </a: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Source Aperture Size (HXN, NSLS-II)</a:t>
            </a:r>
            <a:endParaRPr lang="en-US" sz="3400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j-cs"/>
            </a:endParaRPr>
          </a:p>
        </p:txBody>
      </p:sp>
      <p:pic>
        <p:nvPicPr>
          <p:cNvPr id="115715" name="Picture 13" descr="C:\SR_Magnets\CalcSR\NSLSII_Beamlines\HXN\graphs_09162010\ver_spot_size_flux_vs_ssv_94m_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3288" y="1828800"/>
            <a:ext cx="404971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12" descr="C:\SR_Magnets\CalcSR\NSLSII_Beamlines\HXN\graphs_09162010\hor_spot_size_flux_vs_ssh_94m_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650" y="1828800"/>
            <a:ext cx="405923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7" name="TextBox 27"/>
          <p:cNvSpPr txBox="1">
            <a:spLocks noChangeArrowheads="1"/>
          </p:cNvSpPr>
          <p:nvPr/>
        </p:nvSpPr>
        <p:spPr bwMode="auto">
          <a:xfrm>
            <a:off x="2101850" y="4325938"/>
            <a:ext cx="111601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y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ss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= 30 </a:t>
            </a:r>
            <a:r>
              <a:rPr lang="el-GR" sz="160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μ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m</a:t>
            </a:r>
            <a:endParaRPr lang="en-US" sz="1600">
              <a:solidFill>
                <a:srgbClr val="003399"/>
              </a:solidFill>
              <a:latin typeface="Arial Narrow" pitchFamily="34" charset="0"/>
            </a:endParaRPr>
          </a:p>
        </p:txBody>
      </p:sp>
      <p:grpSp>
        <p:nvGrpSpPr>
          <p:cNvPr id="115718" name="Group 16"/>
          <p:cNvGrpSpPr>
            <a:grpSpLocks/>
          </p:cNvGrpSpPr>
          <p:nvPr/>
        </p:nvGrpSpPr>
        <p:grpSpPr bwMode="auto">
          <a:xfrm>
            <a:off x="5610225" y="2036763"/>
            <a:ext cx="814388" cy="447675"/>
            <a:chOff x="5673725" y="2130623"/>
            <a:chExt cx="814647" cy="447477"/>
          </a:xfrm>
        </p:grpSpPr>
        <p:sp>
          <p:nvSpPr>
            <p:cNvPr id="18" name="Right Arrow 17"/>
            <p:cNvSpPr/>
            <p:nvPr/>
          </p:nvSpPr>
          <p:spPr bwMode="auto">
            <a:xfrm flipH="1">
              <a:off x="5902398" y="2438462"/>
              <a:ext cx="301721" cy="139638"/>
            </a:xfrm>
            <a:prstGeom prst="rightArrow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5733" name="TextBox 18"/>
            <p:cNvSpPr txBox="1">
              <a:spLocks noChangeArrowheads="1"/>
            </p:cNvSpPr>
            <p:nvPr/>
          </p:nvSpPr>
          <p:spPr bwMode="auto">
            <a:xfrm>
              <a:off x="5673725" y="2130623"/>
              <a:ext cx="8146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Arial Narrow" pitchFamily="34" charset="0"/>
                </a:rPr>
                <a:t>Spot Size</a:t>
              </a:r>
            </a:p>
          </p:txBody>
        </p:sp>
      </p:grpSp>
      <p:grpSp>
        <p:nvGrpSpPr>
          <p:cNvPr id="115719" name="Group 19"/>
          <p:cNvGrpSpPr>
            <a:grpSpLocks/>
          </p:cNvGrpSpPr>
          <p:nvPr/>
        </p:nvGrpSpPr>
        <p:grpSpPr bwMode="auto">
          <a:xfrm>
            <a:off x="6761163" y="3192463"/>
            <a:ext cx="461962" cy="447675"/>
            <a:chOff x="7091386" y="3133725"/>
            <a:chExt cx="461986" cy="447675"/>
          </a:xfrm>
        </p:grpSpPr>
        <p:sp>
          <p:nvSpPr>
            <p:cNvPr id="21" name="Right Arrow 20"/>
            <p:cNvSpPr/>
            <p:nvPr/>
          </p:nvSpPr>
          <p:spPr bwMode="auto">
            <a:xfrm>
              <a:off x="7169177" y="3441700"/>
              <a:ext cx="303229" cy="139700"/>
            </a:xfrm>
            <a:prstGeom prst="rightArrow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731" name="TextBox 20"/>
            <p:cNvSpPr txBox="1">
              <a:spLocks noChangeArrowheads="1"/>
            </p:cNvSpPr>
            <p:nvPr/>
          </p:nvSpPr>
          <p:spPr bwMode="auto">
            <a:xfrm>
              <a:off x="7091386" y="3133725"/>
              <a:ext cx="4619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 Narrow" pitchFamily="34" charset="0"/>
                </a:rPr>
                <a:t>Flux</a:t>
              </a:r>
            </a:p>
          </p:txBody>
        </p:sp>
      </p:grpSp>
      <p:sp>
        <p:nvSpPr>
          <p:cNvPr id="115720" name="TextBox 29"/>
          <p:cNvSpPr txBox="1">
            <a:spLocks noChangeArrowheads="1"/>
          </p:cNvSpPr>
          <p:nvPr/>
        </p:nvSpPr>
        <p:spPr bwMode="auto">
          <a:xfrm>
            <a:off x="6475413" y="4325938"/>
            <a:ext cx="111601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x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ss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= 20 </a:t>
            </a:r>
            <a:r>
              <a:rPr lang="el-GR" sz="160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μ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m</a:t>
            </a:r>
            <a:endParaRPr lang="en-US" sz="1600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4688" y="1279525"/>
            <a:ext cx="3636962" cy="590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Horizontal Spot Size and Flux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vs</a:t>
            </a: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Horizontal Secondary Source Aperture Size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97450" y="1277938"/>
            <a:ext cx="3432175" cy="590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Vertical Spot Size and Flux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vs</a:t>
            </a: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Vertical Secondary Source Aperture Size</a:t>
            </a:r>
          </a:p>
        </p:txBody>
      </p:sp>
      <p:grpSp>
        <p:nvGrpSpPr>
          <p:cNvPr id="115723" name="Group 25"/>
          <p:cNvGrpSpPr>
            <a:grpSpLocks/>
          </p:cNvGrpSpPr>
          <p:nvPr/>
        </p:nvGrpSpPr>
        <p:grpSpPr bwMode="auto">
          <a:xfrm>
            <a:off x="2354263" y="2039938"/>
            <a:ext cx="814387" cy="447675"/>
            <a:chOff x="5673725" y="2130623"/>
            <a:chExt cx="814647" cy="447477"/>
          </a:xfrm>
        </p:grpSpPr>
        <p:sp>
          <p:nvSpPr>
            <p:cNvPr id="27" name="Right Arrow 26"/>
            <p:cNvSpPr/>
            <p:nvPr/>
          </p:nvSpPr>
          <p:spPr bwMode="auto">
            <a:xfrm flipH="1">
              <a:off x="5902398" y="2438462"/>
              <a:ext cx="301721" cy="139638"/>
            </a:xfrm>
            <a:prstGeom prst="rightArrow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5729" name="TextBox 18"/>
            <p:cNvSpPr txBox="1">
              <a:spLocks noChangeArrowheads="1"/>
            </p:cNvSpPr>
            <p:nvPr/>
          </p:nvSpPr>
          <p:spPr bwMode="auto">
            <a:xfrm>
              <a:off x="5673725" y="2130623"/>
              <a:ext cx="81464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  <a:latin typeface="Arial Narrow" pitchFamily="34" charset="0"/>
                </a:rPr>
                <a:t>Spot Size</a:t>
              </a:r>
            </a:p>
          </p:txBody>
        </p:sp>
      </p:grpSp>
      <p:grpSp>
        <p:nvGrpSpPr>
          <p:cNvPr id="115724" name="Group 28"/>
          <p:cNvGrpSpPr>
            <a:grpSpLocks/>
          </p:cNvGrpSpPr>
          <p:nvPr/>
        </p:nvGrpSpPr>
        <p:grpSpPr bwMode="auto">
          <a:xfrm>
            <a:off x="2940050" y="3192463"/>
            <a:ext cx="461963" cy="447675"/>
            <a:chOff x="7086600" y="3133725"/>
            <a:chExt cx="461986" cy="447675"/>
          </a:xfrm>
        </p:grpSpPr>
        <p:sp>
          <p:nvSpPr>
            <p:cNvPr id="30" name="Right Arrow 29"/>
            <p:cNvSpPr/>
            <p:nvPr/>
          </p:nvSpPr>
          <p:spPr bwMode="auto">
            <a:xfrm>
              <a:off x="7169154" y="3441700"/>
              <a:ext cx="303228" cy="139700"/>
            </a:xfrm>
            <a:prstGeom prst="rightArrow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727" name="TextBox 20"/>
            <p:cNvSpPr txBox="1">
              <a:spLocks noChangeArrowheads="1"/>
            </p:cNvSpPr>
            <p:nvPr/>
          </p:nvSpPr>
          <p:spPr bwMode="auto">
            <a:xfrm>
              <a:off x="7086600" y="3133725"/>
              <a:ext cx="4619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  <a:latin typeface="Arial Narrow" pitchFamily="34" charset="0"/>
                </a:rPr>
                <a:t>Flux</a:t>
              </a:r>
            </a:p>
          </p:txBody>
        </p:sp>
      </p:grpSp>
      <p:sp>
        <p:nvSpPr>
          <p:cNvPr id="115725" name="TextBox 45"/>
          <p:cNvSpPr txBox="1">
            <a:spLocks noChangeArrowheads="1"/>
          </p:cNvSpPr>
          <p:nvPr/>
        </p:nvSpPr>
        <p:spPr bwMode="auto">
          <a:xfrm>
            <a:off x="1600200" y="5530850"/>
            <a:ext cx="678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Secondary  Source Aperture located at  94 m from Undulator</a:t>
            </a:r>
          </a:p>
          <a:p>
            <a:pPr>
              <a:lnSpc>
                <a:spcPct val="85000"/>
              </a:lnSpc>
            </a:pPr>
            <a:r>
              <a:rPr lang="en-US" sz="800">
                <a:solidFill>
                  <a:srgbClr val="003399"/>
                </a:solidFill>
                <a:latin typeface="Arial Narrow" pitchFamily="34" charset="0"/>
              </a:rPr>
              <a:t> </a:t>
            </a: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Spot Size and Flux calculated for Nanofocusing Optics simulated by Ideal Lens </a:t>
            </a:r>
            <a:br>
              <a:rPr lang="en-US" sz="1400">
                <a:solidFill>
                  <a:srgbClr val="003399"/>
                </a:solidFill>
                <a:latin typeface="Arial Narrow" pitchFamily="34" charset="0"/>
              </a:rPr>
            </a:b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with F = 18.14 mm, D = 150 </a:t>
            </a:r>
            <a:r>
              <a:rPr lang="el-GR" sz="1400">
                <a:solidFill>
                  <a:srgbClr val="003399"/>
                </a:solidFill>
                <a:latin typeface="Arial Narrow" pitchFamily="34" charset="0"/>
              </a:rPr>
              <a:t>μ</a:t>
            </a: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m located at 15 m from Secondary Source (109 m from Undulator)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5213" y="2220913"/>
            <a:ext cx="7097712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4763"/>
            <a:ext cx="9144000" cy="928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NSLS-II SRX </a:t>
            </a:r>
            <a:r>
              <a:rPr lang="en-US" sz="3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Beamline</a:t>
            </a:r>
            <a:r>
              <a:rPr 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 </a:t>
            </a:r>
            <a:br>
              <a:rPr 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</a:br>
            <a:r>
              <a:rPr 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Conceptual Optical Scheme</a:t>
            </a:r>
            <a:endParaRPr lang="en-US" sz="3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16740" name="TextBox 8"/>
          <p:cNvSpPr txBox="1">
            <a:spLocks noChangeArrowheads="1"/>
          </p:cNvSpPr>
          <p:nvPr/>
        </p:nvSpPr>
        <p:spPr bwMode="auto">
          <a:xfrm>
            <a:off x="1276350" y="1209675"/>
            <a:ext cx="5219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Arial Narrow" pitchFamily="34" charset="0"/>
              </a:rPr>
              <a:t>2 operation modes with 2 sets of KB’s:</a:t>
            </a:r>
          </a:p>
          <a:p>
            <a:pPr>
              <a:buFontTx/>
              <a:buChar char="-"/>
            </a:pPr>
            <a:r>
              <a:rPr lang="en-US">
                <a:latin typeface="Arial Narrow" pitchFamily="34" charset="0"/>
              </a:rPr>
              <a:t> High flux mode (with large mirrors)</a:t>
            </a:r>
          </a:p>
          <a:p>
            <a:pPr>
              <a:buFontTx/>
              <a:buChar char="-"/>
            </a:pPr>
            <a:r>
              <a:rPr lang="en-US">
                <a:latin typeface="Arial Narrow" pitchFamily="34" charset="0"/>
              </a:rPr>
              <a:t> High resolution mode (diffraction limited)</a:t>
            </a: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6707188" y="1477963"/>
            <a:ext cx="14478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J. Thieme</a:t>
            </a:r>
            <a:br>
              <a:rPr lang="en-US">
                <a:solidFill>
                  <a:srgbClr val="003399"/>
                </a:solidFill>
                <a:latin typeface="Arial Narrow" pitchFamily="34" charset="0"/>
              </a:rPr>
            </a:br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V. DeAndrade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SR_Magnets\CalcSR\NSLSII_Beamlines\SRX\WfrPropForSRX\graphs_08jun_2011\ssha200_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5150" y="4289425"/>
            <a:ext cx="36988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4" descr="C:\SR_Magnets\CalcSR\NSLSII_Beamlines\SRX\WfrPropForSRX\graphs_08jun_2011\ssha200_perf_x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52600"/>
            <a:ext cx="264795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5" descr="C:\SR_Magnets\CalcSR\NSLSII_Beamlines\SRX\WfrPropForSRX\graphs_08jun_2011\ssha200_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289425"/>
            <a:ext cx="37115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514475" y="4092575"/>
            <a:ext cx="19812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Horizontal Cuts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334000" y="4092575"/>
            <a:ext cx="19812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Vertical Cuts</a:t>
            </a:r>
          </a:p>
        </p:txBody>
      </p:sp>
      <p:pic>
        <p:nvPicPr>
          <p:cNvPr id="117767" name="Picture 3" descr="C:\SR_Magnets\CalcSR\NSLSII_Beamlines\SRX\WfrPropForSRX\graphs_08jun_2011\ssha200_imperf_x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6575" y="1752600"/>
            <a:ext cx="263525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381000" y="914400"/>
            <a:ext cx="5638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Intensity Distributions “at Sample” </a:t>
            </a:r>
            <a:b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</a:b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at </a:t>
            </a:r>
            <a:r>
              <a:rPr lang="en-US" sz="2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200 </a:t>
            </a:r>
            <a:r>
              <a:rPr lang="el-GR" sz="2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μ</a:t>
            </a:r>
            <a:r>
              <a:rPr lang="en-US" sz="2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m</a:t>
            </a: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Size of Secondary Source Aperture</a:t>
            </a:r>
          </a:p>
        </p:txBody>
      </p:sp>
      <p:pic>
        <p:nvPicPr>
          <p:cNvPr id="117769" name="Picture 2" descr="C:\SR_Magnets\CalcSR\NSLSII_Beamlines\SRX\WfrPropForSRX\graphs_08jun_2011\mir_prof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1670050"/>
            <a:ext cx="33305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81000" y="1524000"/>
            <a:ext cx="2819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Perfect Optics (Ideal Lenses)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048000" y="1524000"/>
            <a:ext cx="2819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Imperfect Optics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997575" y="1143000"/>
            <a:ext cx="2971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Imperfect Mirror </a:t>
            </a:r>
            <a:b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</a:b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Height Profiles</a:t>
            </a:r>
          </a:p>
        </p:txBody>
      </p:sp>
      <p:sp>
        <p:nvSpPr>
          <p:cNvPr id="117773" name="Text Box 5"/>
          <p:cNvSpPr txBox="1">
            <a:spLocks noChangeArrowheads="1"/>
          </p:cNvSpPr>
          <p:nvPr/>
        </p:nvSpPr>
        <p:spPr bwMode="auto">
          <a:xfrm>
            <a:off x="7543800" y="3962400"/>
            <a:ext cx="1447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V. DeAndrade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Preliminary Partially-Coherent </a:t>
            </a:r>
            <a:r>
              <a:rPr lang="en-US" sz="3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Wavefront</a:t>
            </a:r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 Propagation Simulation Results for SRX: </a:t>
            </a:r>
            <a:r>
              <a:rPr 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Imperfect K-B Mirrors (I)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3" descr="C:\SR_Magnets\CalcSR\NSLSII_Beamlines\SRX\WfrPropForSRX\graphs_08jun_2011\ssha15_imperf_x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875" y="1760538"/>
            <a:ext cx="263525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4" descr="C:\SR_Magnets\CalcSR\NSLSII_Beamlines\SRX\WfrPropForSRX\graphs_08jun_2011\ssha15_perf_x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650" y="1752600"/>
            <a:ext cx="263525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2" descr="C:\SR_Magnets\CalcSR\NSLSII_Beamlines\SRX\WfrPropForSRX\graphs_08jun_2011\ssha15_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5625" y="4289425"/>
            <a:ext cx="37115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5" descr="C:\SR_Magnets\CalcSR\NSLSII_Beamlines\SRX\WfrPropForSRX\graphs_08jun_2011\ssha15_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295775"/>
            <a:ext cx="371157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514475" y="4092575"/>
            <a:ext cx="19812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Horizontal Cuts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334000" y="4092575"/>
            <a:ext cx="19812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Vertical Cuts</a:t>
            </a:r>
          </a:p>
        </p:txBody>
      </p:sp>
      <p:pic>
        <p:nvPicPr>
          <p:cNvPr id="118792" name="Picture 2" descr="C:\SR_Magnets\CalcSR\NSLSII_Beamlines\SRX\WfrPropForSRX\graphs_08jun_2011\mir_prof0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1670050"/>
            <a:ext cx="33305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81000" y="1524000"/>
            <a:ext cx="2819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Perfect Optics (Ideal Lenses)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3048000" y="1524000"/>
            <a:ext cx="2819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Imperfect Optics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997575" y="1143000"/>
            <a:ext cx="2971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Imperfect Mirror </a:t>
            </a:r>
            <a:b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</a:b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Height Profiles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81000" y="914400"/>
            <a:ext cx="5638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Intensity Distributions “at Sample” </a:t>
            </a:r>
            <a:b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</a:b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at </a:t>
            </a:r>
            <a:r>
              <a:rPr lang="en-US" sz="2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15 </a:t>
            </a:r>
            <a:r>
              <a:rPr lang="el-GR" sz="2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μ</a:t>
            </a:r>
            <a:r>
              <a:rPr lang="en-US" sz="2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m</a:t>
            </a:r>
            <a:r>
              <a:rPr lang="en-US" sz="2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Size of Secondary Source Aperture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+mn-ea"/>
              </a:rPr>
              <a:t>Preliminary Partially-Coherent </a:t>
            </a:r>
            <a:r>
              <a:rPr lang="en-US" sz="34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+mn-ea"/>
              </a:rPr>
              <a:t>Wavefront</a:t>
            </a:r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+mn-ea"/>
              </a:rPr>
              <a:t> Propagation Simulation Results for SRX: </a:t>
            </a:r>
            <a:r>
              <a:rPr 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</a:rPr>
              <a:t>Imperfect K-B Mirrors (II)</a:t>
            </a:r>
          </a:p>
        </p:txBody>
      </p:sp>
      <p:sp>
        <p:nvSpPr>
          <p:cNvPr id="118798" name="Text Box 5"/>
          <p:cNvSpPr txBox="1">
            <a:spLocks noChangeArrowheads="1"/>
          </p:cNvSpPr>
          <p:nvPr/>
        </p:nvSpPr>
        <p:spPr bwMode="auto">
          <a:xfrm>
            <a:off x="7543800" y="3962400"/>
            <a:ext cx="14478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V. DeAndrade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"/>
            <a:ext cx="9144000" cy="968375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n-US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106499" name="TextBox 6"/>
          <p:cNvSpPr txBox="1">
            <a:spLocks noChangeArrowheads="1"/>
          </p:cNvSpPr>
          <p:nvPr/>
        </p:nvSpPr>
        <p:spPr bwMode="auto">
          <a:xfrm>
            <a:off x="838200" y="1676400"/>
            <a:ext cx="7847012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eriod"/>
              <a:defRPr/>
            </a:pPr>
            <a:r>
              <a:rPr lang="en-US" sz="2400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Light </a:t>
            </a:r>
            <a:r>
              <a:rPr lang="en-US" sz="2400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Source Developments Driving </a:t>
            </a:r>
            <a:r>
              <a:rPr lang="en-US" sz="2400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the Needed Improvements </a:t>
            </a:r>
            <a:br>
              <a:rPr lang="en-US" sz="2400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in </a:t>
            </a:r>
            <a:r>
              <a:rPr lang="en-US" sz="2400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X-Ray </a:t>
            </a:r>
            <a:r>
              <a:rPr lang="en-US" sz="2400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Optics Simulation </a:t>
            </a:r>
            <a:r>
              <a:rPr lang="en-US" sz="2400" dirty="0" smtClean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and Modeling</a:t>
            </a:r>
            <a:endParaRPr lang="en-US" sz="2400" dirty="0">
              <a:solidFill>
                <a:srgbClr val="003399"/>
              </a:solidFill>
              <a:latin typeface="Arial Narrow" pitchFamily="34" charset="0"/>
              <a:cs typeface="Arial" pitchFamily="34" charset="0"/>
            </a:endParaRPr>
          </a:p>
          <a:p>
            <a:pPr marL="342900" indent="-342900">
              <a:spcAft>
                <a:spcPts val="1200"/>
              </a:spcAft>
              <a:buFontTx/>
              <a:buAutoNum type="arabicPeriod"/>
              <a:defRPr/>
            </a:pPr>
            <a:r>
              <a:rPr lang="en-US" sz="2400" dirty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Some Details of Single-Electron </a:t>
            </a:r>
            <a:r>
              <a:rPr lang="en-US" sz="2400" dirty="0" err="1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Undulator</a:t>
            </a:r>
            <a:r>
              <a:rPr lang="en-US" sz="2400" dirty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 Radiation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  <a:defRPr/>
            </a:pPr>
            <a:r>
              <a:rPr lang="en-US" sz="2400" dirty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Method for Simulation of Emission and Propagation </a:t>
            </a:r>
            <a:br>
              <a:rPr lang="en-US" sz="2400" dirty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2400" dirty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of Partially-Coherent SR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  <a:defRPr/>
            </a:pPr>
            <a:r>
              <a:rPr lang="en-US" sz="2400" dirty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Simulation Examples: </a:t>
            </a:r>
            <a:r>
              <a:rPr lang="en-US" sz="2400" dirty="0" err="1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Beamlines</a:t>
            </a:r>
            <a:r>
              <a:rPr lang="en-US" sz="2400" dirty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 and Experiments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  <a:defRPr/>
            </a:pPr>
            <a:r>
              <a:rPr lang="en-US" sz="2400" dirty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Current Status of SRW and Collaborations</a:t>
            </a:r>
          </a:p>
          <a:p>
            <a:pPr marL="342900" indent="-342900">
              <a:spcAft>
                <a:spcPts val="1200"/>
              </a:spcAft>
              <a:buFontTx/>
              <a:buAutoNum type="arabicPeriod"/>
              <a:defRPr/>
            </a:pPr>
            <a:r>
              <a:rPr lang="en-US" sz="2400" dirty="0">
                <a:solidFill>
                  <a:srgbClr val="003399"/>
                </a:solidFill>
                <a:latin typeface="Arial Narrow" pitchFamily="34" charset="0"/>
                <a:cs typeface="Arial" pitchFamily="34" charset="0"/>
              </a:rPr>
              <a:t>Summary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154" name="Straight Connector 153"/>
          <p:cNvCxnSpPr>
            <a:cxnSpLocks noChangeShapeType="1"/>
          </p:cNvCxnSpPr>
          <p:nvPr/>
        </p:nvCxnSpPr>
        <p:spPr bwMode="auto">
          <a:xfrm flipH="1" flipV="1">
            <a:off x="415925" y="2301875"/>
            <a:ext cx="4268788" cy="231775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  <p:pic>
        <p:nvPicPr>
          <p:cNvPr id="49155" name="Picture 4" descr="C:\SR_Magnets\CalcSR\NSLSII_Beamlines\FMX\graphs_Nov25_2012\int_xy_fo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550" y="2981325"/>
            <a:ext cx="23114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3" name="Straight Connector 182"/>
          <p:cNvCxnSpPr/>
          <p:nvPr/>
        </p:nvCxnSpPr>
        <p:spPr bwMode="auto">
          <a:xfrm>
            <a:off x="3171825" y="1104900"/>
            <a:ext cx="1614488" cy="50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57" name="Straight Connector 172"/>
          <p:cNvCxnSpPr>
            <a:cxnSpLocks noChangeShapeType="1"/>
          </p:cNvCxnSpPr>
          <p:nvPr/>
        </p:nvCxnSpPr>
        <p:spPr bwMode="auto">
          <a:xfrm flipH="1" flipV="1">
            <a:off x="388938" y="1404938"/>
            <a:ext cx="2787650" cy="271462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9158" name="Straight Connector 153"/>
          <p:cNvCxnSpPr>
            <a:cxnSpLocks noChangeShapeType="1"/>
          </p:cNvCxnSpPr>
          <p:nvPr/>
        </p:nvCxnSpPr>
        <p:spPr bwMode="auto">
          <a:xfrm flipH="1">
            <a:off x="419100" y="2079625"/>
            <a:ext cx="4270375" cy="231775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49159" name="TextBox 103"/>
          <p:cNvSpPr txBox="1">
            <a:spLocks noChangeArrowheads="1"/>
          </p:cNvSpPr>
          <p:nvPr/>
        </p:nvSpPr>
        <p:spPr bwMode="auto">
          <a:xfrm flipH="1">
            <a:off x="223838" y="1751013"/>
            <a:ext cx="439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00B050"/>
                </a:solidFill>
                <a:latin typeface="Arial Narrow" pitchFamily="34" charset="0"/>
                <a:ea typeface="+mn-ea"/>
                <a:cs typeface="Arial" pitchFamily="34" charset="0"/>
              </a:rPr>
              <a:t>0 m</a:t>
            </a:r>
          </a:p>
        </p:txBody>
      </p:sp>
      <p:sp>
        <p:nvSpPr>
          <p:cNvPr id="49160" name="TextBox 104"/>
          <p:cNvSpPr txBox="1">
            <a:spLocks noChangeArrowheads="1"/>
          </p:cNvSpPr>
          <p:nvPr/>
        </p:nvSpPr>
        <p:spPr bwMode="auto">
          <a:xfrm flipH="1">
            <a:off x="1547813" y="1751013"/>
            <a:ext cx="522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00B050"/>
                </a:solidFill>
                <a:latin typeface="Arial Narrow" pitchFamily="34" charset="0"/>
                <a:ea typeface="+mn-ea"/>
                <a:cs typeface="Arial" pitchFamily="34" charset="0"/>
              </a:rPr>
              <a:t>20 m</a:t>
            </a:r>
          </a:p>
        </p:txBody>
      </p:sp>
      <p:sp>
        <p:nvSpPr>
          <p:cNvPr id="49161" name="TextBox 105"/>
          <p:cNvSpPr txBox="1">
            <a:spLocks noChangeArrowheads="1"/>
          </p:cNvSpPr>
          <p:nvPr/>
        </p:nvSpPr>
        <p:spPr bwMode="auto">
          <a:xfrm flipH="1">
            <a:off x="2873375" y="1751013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00B050"/>
                </a:solidFill>
                <a:latin typeface="Arial Narrow" pitchFamily="34" charset="0"/>
                <a:ea typeface="+mn-ea"/>
                <a:cs typeface="Arial" pitchFamily="34" charset="0"/>
              </a:rPr>
              <a:t>40 m</a:t>
            </a:r>
          </a:p>
        </p:txBody>
      </p:sp>
      <p:sp>
        <p:nvSpPr>
          <p:cNvPr id="49162" name="TextBox 106"/>
          <p:cNvSpPr txBox="1">
            <a:spLocks noChangeArrowheads="1"/>
          </p:cNvSpPr>
          <p:nvPr/>
        </p:nvSpPr>
        <p:spPr bwMode="auto">
          <a:xfrm flipH="1">
            <a:off x="4179888" y="1751013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00B050"/>
                </a:solidFill>
                <a:latin typeface="Arial Narrow" pitchFamily="34" charset="0"/>
                <a:ea typeface="+mn-ea"/>
                <a:cs typeface="Arial" pitchFamily="34" charset="0"/>
              </a:rPr>
              <a:t>60 m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rot="16200000" flipH="1" flipV="1">
            <a:off x="2683669" y="-534193"/>
            <a:ext cx="1587" cy="4572000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rot="16200000" flipH="1">
            <a:off x="3688556" y="1775620"/>
            <a:ext cx="60325" cy="4762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rot="16200000" flipH="1">
            <a:off x="3017044" y="1775619"/>
            <a:ext cx="60325" cy="4763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rot="16200000" flipH="1">
            <a:off x="1031081" y="1777207"/>
            <a:ext cx="60325" cy="1588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1706563" y="1776413"/>
            <a:ext cx="60325" cy="3175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rot="16200000" flipH="1">
            <a:off x="2401888" y="1776413"/>
            <a:ext cx="60325" cy="3175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rot="16200000" flipH="1">
            <a:off x="374650" y="1776413"/>
            <a:ext cx="60325" cy="3175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4344988" y="1776413"/>
            <a:ext cx="60325" cy="3175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H="1">
            <a:off x="481013" y="2308225"/>
            <a:ext cx="4572000" cy="31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9172" name="Text Box 24"/>
          <p:cNvSpPr txBox="1">
            <a:spLocks noChangeArrowheads="1"/>
          </p:cNvSpPr>
          <p:nvPr/>
        </p:nvSpPr>
        <p:spPr bwMode="auto">
          <a:xfrm flipH="1">
            <a:off x="3586163" y="820738"/>
            <a:ext cx="522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SSA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 flipH="1">
            <a:off x="490538" y="1385888"/>
            <a:ext cx="4572000" cy="31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174" name="Straight Connector 172"/>
          <p:cNvCxnSpPr>
            <a:cxnSpLocks noChangeShapeType="1"/>
          </p:cNvCxnSpPr>
          <p:nvPr/>
        </p:nvCxnSpPr>
        <p:spPr bwMode="auto">
          <a:xfrm flipH="1">
            <a:off x="388938" y="1100138"/>
            <a:ext cx="2782887" cy="2730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9175" name="Straight Arrow Connector 93"/>
          <p:cNvCxnSpPr>
            <a:cxnSpLocks noChangeShapeType="1"/>
          </p:cNvCxnSpPr>
          <p:nvPr/>
        </p:nvCxnSpPr>
        <p:spPr bwMode="auto">
          <a:xfrm rot="10800000" flipH="1" flipV="1">
            <a:off x="2124075" y="1031875"/>
            <a:ext cx="114300" cy="82550"/>
          </a:xfrm>
          <a:prstGeom prst="straightConnector1">
            <a:avLst/>
          </a:prstGeom>
          <a:noFill/>
          <a:ln w="12700" algn="ctr">
            <a:noFill/>
            <a:round/>
            <a:headEnd/>
            <a:tailEnd type="arrow" w="med" len="med"/>
          </a:ln>
        </p:spPr>
      </p:cxnSp>
      <p:sp>
        <p:nvSpPr>
          <p:cNvPr id="49176" name="TextBox 109"/>
          <p:cNvSpPr txBox="1">
            <a:spLocks noChangeArrowheads="1"/>
          </p:cNvSpPr>
          <p:nvPr/>
        </p:nvSpPr>
        <p:spPr bwMode="auto">
          <a:xfrm flipH="1">
            <a:off x="3090863" y="820738"/>
            <a:ext cx="606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HFM</a:t>
            </a:r>
          </a:p>
        </p:txBody>
      </p:sp>
      <p:cxnSp>
        <p:nvCxnSpPr>
          <p:cNvPr id="38" name="Straight Connector 37"/>
          <p:cNvCxnSpPr/>
          <p:nvPr/>
        </p:nvCxnSpPr>
        <p:spPr bwMode="auto">
          <a:xfrm rot="16200000" flipH="1">
            <a:off x="4199732" y="1878806"/>
            <a:ext cx="1555750" cy="158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77"/>
          <p:cNvSpPr txBox="1">
            <a:spLocks noChangeArrowheads="1"/>
          </p:cNvSpPr>
          <p:nvPr/>
        </p:nvSpPr>
        <p:spPr bwMode="auto">
          <a:xfrm flipH="1">
            <a:off x="938213" y="839788"/>
            <a:ext cx="18208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Horizontal Plane</a:t>
            </a:r>
          </a:p>
        </p:txBody>
      </p:sp>
      <p:sp>
        <p:nvSpPr>
          <p:cNvPr id="40" name="TextBox 177"/>
          <p:cNvSpPr txBox="1">
            <a:spLocks noChangeArrowheads="1"/>
          </p:cNvSpPr>
          <p:nvPr/>
        </p:nvSpPr>
        <p:spPr bwMode="auto">
          <a:xfrm flipH="1">
            <a:off x="979488" y="1868488"/>
            <a:ext cx="1598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Vertical Plane</a:t>
            </a:r>
          </a:p>
        </p:txBody>
      </p:sp>
      <p:sp>
        <p:nvSpPr>
          <p:cNvPr id="49180" name="Text Box 24"/>
          <p:cNvSpPr txBox="1">
            <a:spLocks noChangeArrowheads="1"/>
          </p:cNvSpPr>
          <p:nvPr/>
        </p:nvSpPr>
        <p:spPr bwMode="auto">
          <a:xfrm flipH="1">
            <a:off x="76200" y="817563"/>
            <a:ext cx="650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IVU21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 rot="16200000" flipH="1">
            <a:off x="2886869" y="1385094"/>
            <a:ext cx="5715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 flipH="1" flipV="1">
            <a:off x="3130550" y="1062038"/>
            <a:ext cx="730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83" name="Straight Connector 172"/>
          <p:cNvCxnSpPr>
            <a:cxnSpLocks noChangeShapeType="1"/>
          </p:cNvCxnSpPr>
          <p:nvPr/>
        </p:nvCxnSpPr>
        <p:spPr bwMode="auto">
          <a:xfrm flipH="1">
            <a:off x="4810125" y="1400175"/>
            <a:ext cx="152400" cy="119063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9" name="Straight Connector 48"/>
          <p:cNvCxnSpPr/>
          <p:nvPr/>
        </p:nvCxnSpPr>
        <p:spPr bwMode="auto">
          <a:xfrm>
            <a:off x="200025" y="1385888"/>
            <a:ext cx="381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 bwMode="auto">
          <a:xfrm>
            <a:off x="4049713" y="1014413"/>
            <a:ext cx="47625" cy="333375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049713" y="1419225"/>
            <a:ext cx="47625" cy="333375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 bwMode="auto">
          <a:xfrm rot="5400000" flipH="1" flipV="1">
            <a:off x="3133725" y="1695451"/>
            <a:ext cx="730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 bwMode="auto">
          <a:xfrm>
            <a:off x="200025" y="2312988"/>
            <a:ext cx="381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89" name="Text Box 24"/>
          <p:cNvSpPr txBox="1">
            <a:spLocks noChangeArrowheads="1"/>
          </p:cNvSpPr>
          <p:nvPr/>
        </p:nvSpPr>
        <p:spPr bwMode="auto">
          <a:xfrm flipH="1">
            <a:off x="4924425" y="1617663"/>
            <a:ext cx="75247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Sample</a:t>
            </a:r>
            <a:b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Plane</a:t>
            </a:r>
          </a:p>
        </p:txBody>
      </p:sp>
      <p:cxnSp>
        <p:nvCxnSpPr>
          <p:cNvPr id="89" name="Straight Arrow Connector 88"/>
          <p:cNvCxnSpPr/>
          <p:nvPr/>
        </p:nvCxnSpPr>
        <p:spPr bwMode="auto">
          <a:xfrm rot="16200000" flipH="1">
            <a:off x="4668838" y="1382713"/>
            <a:ext cx="274637" cy="1587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 rot="5400000" flipH="1" flipV="1">
            <a:off x="4691063" y="1127125"/>
            <a:ext cx="2286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 flipH="1" flipV="1">
            <a:off x="4695825" y="1638300"/>
            <a:ext cx="2286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 bwMode="auto">
          <a:xfrm rot="16200000" flipH="1">
            <a:off x="4573588" y="2303463"/>
            <a:ext cx="274637" cy="1587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 bwMode="auto">
          <a:xfrm rot="5400000" flipH="1" flipV="1">
            <a:off x="4590256" y="2053432"/>
            <a:ext cx="23018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 bwMode="auto">
          <a:xfrm rot="5400000" flipH="1" flipV="1">
            <a:off x="4595813" y="2559050"/>
            <a:ext cx="2286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 bwMode="auto">
          <a:xfrm flipV="1">
            <a:off x="3171825" y="1162050"/>
            <a:ext cx="1609725" cy="50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97" name="Straight Connector 172"/>
          <p:cNvCxnSpPr>
            <a:cxnSpLocks noChangeShapeType="1"/>
          </p:cNvCxnSpPr>
          <p:nvPr/>
        </p:nvCxnSpPr>
        <p:spPr bwMode="auto">
          <a:xfrm flipH="1" flipV="1">
            <a:off x="4810125" y="1252538"/>
            <a:ext cx="152400" cy="119062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9198" name="Straight Connector 172"/>
          <p:cNvCxnSpPr>
            <a:cxnSpLocks noChangeShapeType="1"/>
          </p:cNvCxnSpPr>
          <p:nvPr/>
        </p:nvCxnSpPr>
        <p:spPr bwMode="auto">
          <a:xfrm flipH="1" flipV="1">
            <a:off x="4710113" y="2179638"/>
            <a:ext cx="250825" cy="111125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49199" name="Straight Connector 172"/>
          <p:cNvCxnSpPr>
            <a:cxnSpLocks noChangeShapeType="1"/>
          </p:cNvCxnSpPr>
          <p:nvPr/>
        </p:nvCxnSpPr>
        <p:spPr bwMode="auto">
          <a:xfrm flipH="1">
            <a:off x="4710113" y="2322513"/>
            <a:ext cx="252412" cy="1143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49200" name="Straight Connector 172"/>
          <p:cNvCxnSpPr>
            <a:cxnSpLocks noChangeShapeType="1"/>
          </p:cNvCxnSpPr>
          <p:nvPr/>
        </p:nvCxnSpPr>
        <p:spPr bwMode="auto">
          <a:xfrm flipH="1" flipV="1">
            <a:off x="4810125" y="1252538"/>
            <a:ext cx="157163" cy="233362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cxnSp>
        <p:nvCxnSpPr>
          <p:cNvPr id="49201" name="Straight Connector 172"/>
          <p:cNvCxnSpPr>
            <a:cxnSpLocks noChangeShapeType="1"/>
          </p:cNvCxnSpPr>
          <p:nvPr/>
        </p:nvCxnSpPr>
        <p:spPr bwMode="auto">
          <a:xfrm flipH="1">
            <a:off x="4810125" y="1271588"/>
            <a:ext cx="157163" cy="233362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cxnSp>
        <p:nvCxnSpPr>
          <p:cNvPr id="49202" name="Straight Connector 172"/>
          <p:cNvCxnSpPr>
            <a:cxnSpLocks noChangeShapeType="1"/>
          </p:cNvCxnSpPr>
          <p:nvPr/>
        </p:nvCxnSpPr>
        <p:spPr bwMode="auto">
          <a:xfrm flipH="1" flipV="1">
            <a:off x="4719638" y="2179638"/>
            <a:ext cx="247650" cy="219075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49203" name="Straight Connector 172"/>
          <p:cNvCxnSpPr>
            <a:cxnSpLocks noChangeShapeType="1"/>
          </p:cNvCxnSpPr>
          <p:nvPr/>
        </p:nvCxnSpPr>
        <p:spPr bwMode="auto">
          <a:xfrm flipH="1">
            <a:off x="4719638" y="2217738"/>
            <a:ext cx="247650" cy="219075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sysDash"/>
            <a:round/>
            <a:headEnd/>
            <a:tailEnd/>
          </a:ln>
        </p:spPr>
      </p:cxnSp>
      <p:sp>
        <p:nvSpPr>
          <p:cNvPr id="49204" name="Text Box 24"/>
          <p:cNvSpPr txBox="1">
            <a:spLocks noChangeArrowheads="1"/>
          </p:cNvSpPr>
          <p:nvPr/>
        </p:nvSpPr>
        <p:spPr bwMode="auto">
          <a:xfrm flipH="1">
            <a:off x="4740275" y="820738"/>
            <a:ext cx="409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KB</a:t>
            </a:r>
          </a:p>
        </p:txBody>
      </p:sp>
      <p:sp>
        <p:nvSpPr>
          <p:cNvPr id="255" name="Text Box 2"/>
          <p:cNvSpPr txBox="1">
            <a:spLocks noChangeArrowheads="1"/>
          </p:cNvSpPr>
          <p:nvPr/>
        </p:nvSpPr>
        <p:spPr bwMode="auto">
          <a:xfrm>
            <a:off x="0" y="-7938"/>
            <a:ext cx="9144000" cy="93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spc="-2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Intensity Distributions at Sample Taking Into Account Ellipsoidal Shapes and Slope Errors of KB Mirrors</a:t>
            </a:r>
          </a:p>
        </p:txBody>
      </p:sp>
      <p:sp>
        <p:nvSpPr>
          <p:cNvPr id="273" name="Text Box 5"/>
          <p:cNvSpPr txBox="1">
            <a:spLocks noChangeArrowheads="1"/>
          </p:cNvSpPr>
          <p:nvPr/>
        </p:nvSpPr>
        <p:spPr bwMode="auto">
          <a:xfrm>
            <a:off x="0" y="3260725"/>
            <a:ext cx="1752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Without Mirror </a:t>
            </a:r>
            <a:b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</a:b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Surface Slope </a:t>
            </a:r>
            <a:b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</a:b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(/Height) Errors</a:t>
            </a:r>
          </a:p>
        </p:txBody>
      </p:sp>
      <p:sp>
        <p:nvSpPr>
          <p:cNvPr id="49207" name="TextBox 75"/>
          <p:cNvSpPr txBox="1">
            <a:spLocks noChangeArrowheads="1"/>
          </p:cNvSpPr>
          <p:nvPr/>
        </p:nvSpPr>
        <p:spPr bwMode="auto">
          <a:xfrm>
            <a:off x="5705475" y="938213"/>
            <a:ext cx="334486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i="1" smtClean="0">
                <a:solidFill>
                  <a:prstClr val="black"/>
                </a:solidFill>
                <a:latin typeface="Arial Narrow" pitchFamily="34" charset="0"/>
                <a:ea typeface="+mn-ea"/>
                <a:cs typeface="Arial" pitchFamily="34" charset="0"/>
              </a:rPr>
              <a:t>KB simulated using Grazing-Incidence “Thick Optical Element” Propagator based on Local Ray-Tracing.</a:t>
            </a:r>
          </a:p>
          <a:p>
            <a:pPr>
              <a:lnSpc>
                <a:spcPct val="90000"/>
              </a:lnSpc>
            </a:pPr>
            <a:r>
              <a:rPr lang="en-US" sz="1200" i="1" smtClean="0">
                <a:solidFill>
                  <a:prstClr val="black"/>
                </a:solidFill>
                <a:latin typeface="Arial Narrow" pitchFamily="34" charset="0"/>
                <a:ea typeface="+mn-ea"/>
                <a:cs typeface="Arial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600" i="1" smtClean="0">
                <a:solidFill>
                  <a:prstClr val="black"/>
                </a:solidFill>
                <a:latin typeface="Arial Narrow" pitchFamily="34" charset="0"/>
                <a:ea typeface="+mn-ea"/>
                <a:cs typeface="Arial" pitchFamily="34" charset="0"/>
              </a:rPr>
              <a:t>KB Surface Height Error simulated by corresponding Phase Shifts (“Masks”) in Transverse Plane at Mirror Locations.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09538" y="2368550"/>
            <a:ext cx="3081337" cy="757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Horizontal SSA Size: 30 </a:t>
            </a:r>
            <a:r>
              <a:rPr lang="el-GR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μ</a:t>
            </a: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m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Photon Energy: 12.7 </a:t>
            </a:r>
            <a:r>
              <a:rPr lang="en-US" sz="1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keV</a:t>
            </a:r>
            <a:endParaRPr lang="en-US" sz="1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Osaka"/>
              <a:cs typeface="Arial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Flux at Sample: ~5.4x10</a:t>
            </a:r>
            <a:r>
              <a:rPr lang="en-US" sz="1600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13</a:t>
            </a: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 ph/s/.1%bw </a:t>
            </a:r>
            <a:endParaRPr lang="en-US" sz="1600" dirty="0">
              <a:solidFill>
                <a:prstClr val="black"/>
              </a:solidFill>
              <a:ea typeface="+mn-ea"/>
              <a:cs typeface="Arial" pitchFamily="34" charset="0"/>
            </a:endParaRPr>
          </a:p>
        </p:txBody>
      </p:sp>
      <p:pic>
        <p:nvPicPr>
          <p:cNvPr id="49209" name="Picture 5" descr="C:\SR_Magnets\CalcSR\NSLSII_Beamlines\FMX\graphs_Nov25_2012\int_xy_foc_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848225"/>
            <a:ext cx="23114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210" name="Picture 3" descr="C:\SR_Magnets\CalcSR\NSLSII_Beamlines\FMX\graphs_Nov25_2012\int_x_foc_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5388" y="4876800"/>
            <a:ext cx="2817812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211" name="Picture 7" descr="C:\SR_Magnets\CalcSR\NSLSII_Beamlines\FMX\graphs_Nov25_2012\int_y_foc_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876800"/>
            <a:ext cx="2817813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212" name="Picture 2" descr="C:\SR_Magnets\CalcSR\NSLSII_Beamlines\FMX\graphs_Nov25_2012\int_x_fo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5388" y="2987675"/>
            <a:ext cx="2817812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213" name="Picture 6" descr="C:\SR_Magnets\CalcSR\NSLSII_Beamlines\FMX\graphs_Nov25_2012\int_y_fo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6188" y="2987675"/>
            <a:ext cx="2817812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 Box 5"/>
          <p:cNvSpPr txBox="1">
            <a:spLocks noChangeArrowheads="1"/>
          </p:cNvSpPr>
          <p:nvPr/>
        </p:nvSpPr>
        <p:spPr bwMode="auto">
          <a:xfrm>
            <a:off x="3175" y="5026025"/>
            <a:ext cx="1749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With Mirror </a:t>
            </a:r>
            <a:b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</a:b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Surface Slope </a:t>
            </a:r>
            <a:b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</a:b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(/Height) Errors</a:t>
            </a:r>
          </a:p>
        </p:txBody>
      </p:sp>
      <p:sp>
        <p:nvSpPr>
          <p:cNvPr id="275" name="Text Box 5"/>
          <p:cNvSpPr txBox="1">
            <a:spLocks noChangeArrowheads="1"/>
          </p:cNvSpPr>
          <p:nvPr/>
        </p:nvSpPr>
        <p:spPr bwMode="auto">
          <a:xfrm>
            <a:off x="4383088" y="2787650"/>
            <a:ext cx="18923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Horizontal Cuts (y = 0)</a:t>
            </a:r>
          </a:p>
        </p:txBody>
      </p:sp>
      <p:sp>
        <p:nvSpPr>
          <p:cNvPr id="80" name="Text Box 5"/>
          <p:cNvSpPr txBox="1">
            <a:spLocks noChangeArrowheads="1"/>
          </p:cNvSpPr>
          <p:nvPr/>
        </p:nvSpPr>
        <p:spPr bwMode="auto">
          <a:xfrm>
            <a:off x="6902450" y="2792413"/>
            <a:ext cx="189388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Vertical Cuts (x = 0)</a:t>
            </a:r>
          </a:p>
        </p:txBody>
      </p:sp>
      <p:sp>
        <p:nvSpPr>
          <p:cNvPr id="65" name="Text Box 5"/>
          <p:cNvSpPr txBox="1">
            <a:spLocks noChangeArrowheads="1"/>
          </p:cNvSpPr>
          <p:nvPr/>
        </p:nvSpPr>
        <p:spPr bwMode="auto">
          <a:xfrm>
            <a:off x="0" y="1431768"/>
            <a:ext cx="22860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FMX (PX) </a:t>
            </a:r>
            <a:r>
              <a:rPr lang="en-US" sz="22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Beamline</a:t>
            </a:r>
            <a:endParaRPr lang="en-US" sz="22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Osak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02" name="Straight Connector 153"/>
          <p:cNvCxnSpPr>
            <a:cxnSpLocks noChangeShapeType="1"/>
          </p:cNvCxnSpPr>
          <p:nvPr/>
        </p:nvCxnSpPr>
        <p:spPr bwMode="auto">
          <a:xfrm flipH="1" flipV="1">
            <a:off x="415925" y="2320925"/>
            <a:ext cx="4268788" cy="231775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51203" name="Straight Connector 153"/>
          <p:cNvCxnSpPr>
            <a:cxnSpLocks noChangeShapeType="1"/>
          </p:cNvCxnSpPr>
          <p:nvPr/>
        </p:nvCxnSpPr>
        <p:spPr bwMode="auto">
          <a:xfrm flipH="1">
            <a:off x="419100" y="2098675"/>
            <a:ext cx="4270375" cy="231775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  <p:pic>
        <p:nvPicPr>
          <p:cNvPr id="51204" name="Picture 5" descr="C:\SR_Magnets\CalcSR\NSLSII_Beamlines\FMX\graphs_Nov25_2012\int_x_crl3_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6438" y="4935538"/>
            <a:ext cx="2817812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3" name="Straight Connector 182"/>
          <p:cNvCxnSpPr/>
          <p:nvPr/>
        </p:nvCxnSpPr>
        <p:spPr bwMode="auto">
          <a:xfrm>
            <a:off x="3171825" y="1104900"/>
            <a:ext cx="1614488" cy="50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06" name="Straight Connector 172"/>
          <p:cNvCxnSpPr>
            <a:cxnSpLocks noChangeShapeType="1"/>
          </p:cNvCxnSpPr>
          <p:nvPr/>
        </p:nvCxnSpPr>
        <p:spPr bwMode="auto">
          <a:xfrm flipH="1" flipV="1">
            <a:off x="388938" y="1404938"/>
            <a:ext cx="2787650" cy="271462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51207" name="TextBox 103"/>
          <p:cNvSpPr txBox="1">
            <a:spLocks noChangeArrowheads="1"/>
          </p:cNvSpPr>
          <p:nvPr/>
        </p:nvSpPr>
        <p:spPr bwMode="auto">
          <a:xfrm flipH="1">
            <a:off x="223838" y="1751013"/>
            <a:ext cx="439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00B050"/>
                </a:solidFill>
                <a:latin typeface="Arial Narrow" pitchFamily="34" charset="0"/>
                <a:ea typeface="+mn-ea"/>
                <a:cs typeface="Arial" pitchFamily="34" charset="0"/>
              </a:rPr>
              <a:t>0 m</a:t>
            </a:r>
          </a:p>
        </p:txBody>
      </p:sp>
      <p:sp>
        <p:nvSpPr>
          <p:cNvPr id="51208" name="TextBox 104"/>
          <p:cNvSpPr txBox="1">
            <a:spLocks noChangeArrowheads="1"/>
          </p:cNvSpPr>
          <p:nvPr/>
        </p:nvSpPr>
        <p:spPr bwMode="auto">
          <a:xfrm flipH="1">
            <a:off x="1547813" y="1751013"/>
            <a:ext cx="522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00B050"/>
                </a:solidFill>
                <a:latin typeface="Arial Narrow" pitchFamily="34" charset="0"/>
                <a:ea typeface="+mn-ea"/>
                <a:cs typeface="Arial" pitchFamily="34" charset="0"/>
              </a:rPr>
              <a:t>20 m</a:t>
            </a:r>
          </a:p>
        </p:txBody>
      </p:sp>
      <p:sp>
        <p:nvSpPr>
          <p:cNvPr id="51209" name="TextBox 105"/>
          <p:cNvSpPr txBox="1">
            <a:spLocks noChangeArrowheads="1"/>
          </p:cNvSpPr>
          <p:nvPr/>
        </p:nvSpPr>
        <p:spPr bwMode="auto">
          <a:xfrm flipH="1">
            <a:off x="2873375" y="1751013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00B050"/>
                </a:solidFill>
                <a:latin typeface="Arial Narrow" pitchFamily="34" charset="0"/>
                <a:ea typeface="+mn-ea"/>
                <a:cs typeface="Arial" pitchFamily="34" charset="0"/>
              </a:rPr>
              <a:t>40 m</a:t>
            </a:r>
          </a:p>
        </p:txBody>
      </p:sp>
      <p:sp>
        <p:nvSpPr>
          <p:cNvPr id="51210" name="TextBox 106"/>
          <p:cNvSpPr txBox="1">
            <a:spLocks noChangeArrowheads="1"/>
          </p:cNvSpPr>
          <p:nvPr/>
        </p:nvSpPr>
        <p:spPr bwMode="auto">
          <a:xfrm flipH="1">
            <a:off x="4179888" y="1751013"/>
            <a:ext cx="520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mtClean="0">
                <a:solidFill>
                  <a:srgbClr val="00B050"/>
                </a:solidFill>
                <a:latin typeface="Arial Narrow" pitchFamily="34" charset="0"/>
                <a:ea typeface="+mn-ea"/>
                <a:cs typeface="Arial" pitchFamily="34" charset="0"/>
              </a:rPr>
              <a:t>60 m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rot="16200000" flipH="1" flipV="1">
            <a:off x="2683669" y="-526256"/>
            <a:ext cx="1588" cy="4572000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rot="16200000" flipH="1">
            <a:off x="3688556" y="1783557"/>
            <a:ext cx="60325" cy="4762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rot="16200000" flipH="1">
            <a:off x="3017044" y="1783556"/>
            <a:ext cx="60325" cy="4763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rot="16200000" flipH="1">
            <a:off x="1031081" y="1785144"/>
            <a:ext cx="60325" cy="1588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 rot="16200000" flipH="1">
            <a:off x="1706563" y="1784350"/>
            <a:ext cx="60325" cy="3175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rot="16200000" flipH="1">
            <a:off x="2401888" y="1784350"/>
            <a:ext cx="60325" cy="3175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rot="16200000" flipH="1">
            <a:off x="374650" y="1784350"/>
            <a:ext cx="60325" cy="3175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rot="16200000" flipH="1">
            <a:off x="4344988" y="1784350"/>
            <a:ext cx="60325" cy="3175"/>
          </a:xfrm>
          <a:prstGeom prst="line">
            <a:avLst/>
          </a:prstGeom>
          <a:ln w="254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H="1">
            <a:off x="481013" y="2324100"/>
            <a:ext cx="4572000" cy="31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1220" name="Text Box 24"/>
          <p:cNvSpPr txBox="1">
            <a:spLocks noChangeArrowheads="1"/>
          </p:cNvSpPr>
          <p:nvPr/>
        </p:nvSpPr>
        <p:spPr bwMode="auto">
          <a:xfrm flipH="1">
            <a:off x="3586163" y="820738"/>
            <a:ext cx="522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SSA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 flipH="1">
            <a:off x="490538" y="1385888"/>
            <a:ext cx="4572000" cy="317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1222" name="Straight Connector 172"/>
          <p:cNvCxnSpPr>
            <a:cxnSpLocks noChangeShapeType="1"/>
          </p:cNvCxnSpPr>
          <p:nvPr/>
        </p:nvCxnSpPr>
        <p:spPr bwMode="auto">
          <a:xfrm flipH="1">
            <a:off x="388938" y="1100138"/>
            <a:ext cx="2782887" cy="2730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1223" name="Straight Arrow Connector 93"/>
          <p:cNvCxnSpPr>
            <a:cxnSpLocks noChangeShapeType="1"/>
          </p:cNvCxnSpPr>
          <p:nvPr/>
        </p:nvCxnSpPr>
        <p:spPr bwMode="auto">
          <a:xfrm rot="10800000" flipH="1" flipV="1">
            <a:off x="2124075" y="1031875"/>
            <a:ext cx="114300" cy="82550"/>
          </a:xfrm>
          <a:prstGeom prst="straightConnector1">
            <a:avLst/>
          </a:prstGeom>
          <a:noFill/>
          <a:ln w="12700" algn="ctr">
            <a:noFill/>
            <a:round/>
            <a:headEnd/>
            <a:tailEnd type="arrow" w="med" len="med"/>
          </a:ln>
        </p:spPr>
      </p:cxnSp>
      <p:sp>
        <p:nvSpPr>
          <p:cNvPr id="51224" name="TextBox 109"/>
          <p:cNvSpPr txBox="1">
            <a:spLocks noChangeArrowheads="1"/>
          </p:cNvSpPr>
          <p:nvPr/>
        </p:nvSpPr>
        <p:spPr bwMode="auto">
          <a:xfrm flipH="1">
            <a:off x="3090863" y="820738"/>
            <a:ext cx="6064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HFM</a:t>
            </a:r>
          </a:p>
        </p:txBody>
      </p:sp>
      <p:cxnSp>
        <p:nvCxnSpPr>
          <p:cNvPr id="38" name="Straight Connector 37"/>
          <p:cNvCxnSpPr/>
          <p:nvPr/>
        </p:nvCxnSpPr>
        <p:spPr bwMode="auto">
          <a:xfrm rot="16200000" flipH="1">
            <a:off x="4199732" y="1878806"/>
            <a:ext cx="1555750" cy="158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177"/>
          <p:cNvSpPr txBox="1">
            <a:spLocks noChangeArrowheads="1"/>
          </p:cNvSpPr>
          <p:nvPr/>
        </p:nvSpPr>
        <p:spPr bwMode="auto">
          <a:xfrm flipH="1">
            <a:off x="938213" y="839788"/>
            <a:ext cx="18208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Horizontal Plane</a:t>
            </a:r>
          </a:p>
        </p:txBody>
      </p:sp>
      <p:sp>
        <p:nvSpPr>
          <p:cNvPr id="40" name="TextBox 177"/>
          <p:cNvSpPr txBox="1">
            <a:spLocks noChangeArrowheads="1"/>
          </p:cNvSpPr>
          <p:nvPr/>
        </p:nvSpPr>
        <p:spPr bwMode="auto">
          <a:xfrm flipH="1">
            <a:off x="979488" y="1884363"/>
            <a:ext cx="1598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Vertical Plane</a:t>
            </a:r>
          </a:p>
        </p:txBody>
      </p:sp>
      <p:sp>
        <p:nvSpPr>
          <p:cNvPr id="51228" name="Text Box 24"/>
          <p:cNvSpPr txBox="1">
            <a:spLocks noChangeArrowheads="1"/>
          </p:cNvSpPr>
          <p:nvPr/>
        </p:nvSpPr>
        <p:spPr bwMode="auto">
          <a:xfrm flipH="1">
            <a:off x="76200" y="817563"/>
            <a:ext cx="650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IVU21</a:t>
            </a:r>
          </a:p>
        </p:txBody>
      </p:sp>
      <p:cxnSp>
        <p:nvCxnSpPr>
          <p:cNvPr id="44" name="Straight Arrow Connector 43"/>
          <p:cNvCxnSpPr/>
          <p:nvPr/>
        </p:nvCxnSpPr>
        <p:spPr bwMode="auto">
          <a:xfrm rot="16200000" flipH="1">
            <a:off x="2886869" y="1385094"/>
            <a:ext cx="571500" cy="1588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 flipH="1" flipV="1">
            <a:off x="3130550" y="1054101"/>
            <a:ext cx="730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31" name="Straight Connector 172"/>
          <p:cNvCxnSpPr>
            <a:cxnSpLocks noChangeShapeType="1"/>
          </p:cNvCxnSpPr>
          <p:nvPr/>
        </p:nvCxnSpPr>
        <p:spPr bwMode="auto">
          <a:xfrm flipH="1">
            <a:off x="4810125" y="1400175"/>
            <a:ext cx="152400" cy="119063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9" name="Straight Connector 48"/>
          <p:cNvCxnSpPr/>
          <p:nvPr/>
        </p:nvCxnSpPr>
        <p:spPr bwMode="auto">
          <a:xfrm>
            <a:off x="200025" y="1385888"/>
            <a:ext cx="381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 bwMode="auto">
          <a:xfrm>
            <a:off x="4049713" y="1014413"/>
            <a:ext cx="47625" cy="333375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4049713" y="1419225"/>
            <a:ext cx="47625" cy="333375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 bwMode="auto">
          <a:xfrm rot="5400000" flipH="1" flipV="1">
            <a:off x="3133725" y="1711326"/>
            <a:ext cx="73025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 bwMode="auto">
          <a:xfrm>
            <a:off x="200025" y="2328863"/>
            <a:ext cx="3810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37" name="Text Box 24"/>
          <p:cNvSpPr txBox="1">
            <a:spLocks noChangeArrowheads="1"/>
          </p:cNvSpPr>
          <p:nvPr/>
        </p:nvSpPr>
        <p:spPr bwMode="auto">
          <a:xfrm flipH="1">
            <a:off x="4924425" y="1617663"/>
            <a:ext cx="752475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</a:pPr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Sample</a:t>
            </a:r>
            <a:b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Plane</a:t>
            </a:r>
          </a:p>
        </p:txBody>
      </p:sp>
      <p:cxnSp>
        <p:nvCxnSpPr>
          <p:cNvPr id="89" name="Straight Arrow Connector 88"/>
          <p:cNvCxnSpPr/>
          <p:nvPr/>
        </p:nvCxnSpPr>
        <p:spPr bwMode="auto">
          <a:xfrm rot="16200000" flipH="1">
            <a:off x="4668838" y="1382713"/>
            <a:ext cx="274637" cy="1587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 bwMode="auto">
          <a:xfrm rot="5400000" flipH="1" flipV="1">
            <a:off x="4691063" y="1127125"/>
            <a:ext cx="2286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 flipH="1" flipV="1">
            <a:off x="4695825" y="1638300"/>
            <a:ext cx="2286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 bwMode="auto">
          <a:xfrm rot="16200000" flipH="1">
            <a:off x="4573588" y="2319338"/>
            <a:ext cx="274637" cy="1587"/>
          </a:xfrm>
          <a:prstGeom prst="straightConnector1">
            <a:avLst/>
          </a:prstGeom>
          <a:ln w="190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 bwMode="auto">
          <a:xfrm rot="5400000" flipH="1" flipV="1">
            <a:off x="4590256" y="2069307"/>
            <a:ext cx="23018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 bwMode="auto">
          <a:xfrm rot="5400000" flipH="1" flipV="1">
            <a:off x="4595813" y="2574925"/>
            <a:ext cx="2286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 bwMode="auto">
          <a:xfrm flipV="1">
            <a:off x="3171825" y="1162050"/>
            <a:ext cx="1609725" cy="509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45" name="Straight Connector 172"/>
          <p:cNvCxnSpPr>
            <a:cxnSpLocks noChangeShapeType="1"/>
          </p:cNvCxnSpPr>
          <p:nvPr/>
        </p:nvCxnSpPr>
        <p:spPr bwMode="auto">
          <a:xfrm flipH="1" flipV="1">
            <a:off x="4810125" y="1252538"/>
            <a:ext cx="152400" cy="119062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1246" name="Straight Connector 172"/>
          <p:cNvCxnSpPr>
            <a:cxnSpLocks noChangeShapeType="1"/>
          </p:cNvCxnSpPr>
          <p:nvPr/>
        </p:nvCxnSpPr>
        <p:spPr bwMode="auto">
          <a:xfrm flipH="1" flipV="1">
            <a:off x="4710113" y="2195513"/>
            <a:ext cx="250825" cy="111125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51247" name="Straight Connector 172"/>
          <p:cNvCxnSpPr>
            <a:cxnSpLocks noChangeShapeType="1"/>
          </p:cNvCxnSpPr>
          <p:nvPr/>
        </p:nvCxnSpPr>
        <p:spPr bwMode="auto">
          <a:xfrm flipH="1">
            <a:off x="4710113" y="2338388"/>
            <a:ext cx="252412" cy="1143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</p:cxnSp>
      <p:cxnSp>
        <p:nvCxnSpPr>
          <p:cNvPr id="231" name="Straight Arrow Connector 230"/>
          <p:cNvCxnSpPr/>
          <p:nvPr/>
        </p:nvCxnSpPr>
        <p:spPr bwMode="auto">
          <a:xfrm rot="16200000" flipH="1">
            <a:off x="4465638" y="1382713"/>
            <a:ext cx="274637" cy="1587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 bwMode="auto">
          <a:xfrm rot="5400000" flipH="1" flipV="1">
            <a:off x="4483100" y="1127125"/>
            <a:ext cx="228600" cy="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 bwMode="auto">
          <a:xfrm rot="5400000" flipH="1" flipV="1">
            <a:off x="4487863" y="1638300"/>
            <a:ext cx="228600" cy="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 bwMode="auto">
          <a:xfrm flipV="1">
            <a:off x="4578350" y="1252538"/>
            <a:ext cx="2428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52" name="Straight Connector 172"/>
          <p:cNvCxnSpPr>
            <a:cxnSpLocks noChangeShapeType="1"/>
          </p:cNvCxnSpPr>
          <p:nvPr/>
        </p:nvCxnSpPr>
        <p:spPr bwMode="auto">
          <a:xfrm flipH="1" flipV="1">
            <a:off x="4810125" y="1252538"/>
            <a:ext cx="157163" cy="233362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cxnSp>
        <p:nvCxnSpPr>
          <p:cNvPr id="241" name="Straight Connector 240"/>
          <p:cNvCxnSpPr/>
          <p:nvPr/>
        </p:nvCxnSpPr>
        <p:spPr bwMode="auto">
          <a:xfrm flipV="1">
            <a:off x="4578350" y="1519238"/>
            <a:ext cx="2428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54" name="Straight Connector 172"/>
          <p:cNvCxnSpPr>
            <a:cxnSpLocks noChangeShapeType="1"/>
          </p:cNvCxnSpPr>
          <p:nvPr/>
        </p:nvCxnSpPr>
        <p:spPr bwMode="auto">
          <a:xfrm flipH="1">
            <a:off x="4810125" y="1271588"/>
            <a:ext cx="157163" cy="233362"/>
          </a:xfrm>
          <a:prstGeom prst="line">
            <a:avLst/>
          </a:prstGeom>
          <a:noFill/>
          <a:ln w="952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cxnSp>
        <p:nvCxnSpPr>
          <p:cNvPr id="243" name="Straight Arrow Connector 242"/>
          <p:cNvCxnSpPr/>
          <p:nvPr/>
        </p:nvCxnSpPr>
        <p:spPr bwMode="auto">
          <a:xfrm rot="16200000" flipH="1">
            <a:off x="4479925" y="2319338"/>
            <a:ext cx="274637" cy="1588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 bwMode="auto">
          <a:xfrm rot="5400000" flipH="1" flipV="1">
            <a:off x="4496594" y="2064544"/>
            <a:ext cx="230188" cy="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 bwMode="auto">
          <a:xfrm rot="5400000" flipH="1" flipV="1">
            <a:off x="4502150" y="2574925"/>
            <a:ext cx="228600" cy="0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 bwMode="auto">
          <a:xfrm flipV="1">
            <a:off x="4584700" y="2190750"/>
            <a:ext cx="165100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 bwMode="auto">
          <a:xfrm flipV="1">
            <a:off x="4584700" y="2457450"/>
            <a:ext cx="165100" cy="0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60" name="Straight Connector 172"/>
          <p:cNvCxnSpPr>
            <a:cxnSpLocks noChangeShapeType="1"/>
          </p:cNvCxnSpPr>
          <p:nvPr/>
        </p:nvCxnSpPr>
        <p:spPr bwMode="auto">
          <a:xfrm flipH="1" flipV="1">
            <a:off x="4719638" y="2195513"/>
            <a:ext cx="247650" cy="219075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sysDash"/>
            <a:round/>
            <a:headEnd/>
            <a:tailEnd/>
          </a:ln>
        </p:spPr>
      </p:cxnSp>
      <p:cxnSp>
        <p:nvCxnSpPr>
          <p:cNvPr id="51261" name="Straight Connector 172"/>
          <p:cNvCxnSpPr>
            <a:cxnSpLocks noChangeShapeType="1"/>
          </p:cNvCxnSpPr>
          <p:nvPr/>
        </p:nvCxnSpPr>
        <p:spPr bwMode="auto">
          <a:xfrm flipH="1">
            <a:off x="4719638" y="2233613"/>
            <a:ext cx="247650" cy="219075"/>
          </a:xfrm>
          <a:prstGeom prst="line">
            <a:avLst/>
          </a:prstGeom>
          <a:noFill/>
          <a:ln w="9525" algn="ctr">
            <a:solidFill>
              <a:schemeClr val="accent1"/>
            </a:solidFill>
            <a:prstDash val="sysDash"/>
            <a:round/>
            <a:headEnd/>
            <a:tailEnd/>
          </a:ln>
        </p:spPr>
      </p:cxnSp>
      <p:sp>
        <p:nvSpPr>
          <p:cNvPr id="51262" name="Text Box 24"/>
          <p:cNvSpPr txBox="1">
            <a:spLocks noChangeArrowheads="1"/>
          </p:cNvSpPr>
          <p:nvPr/>
        </p:nvSpPr>
        <p:spPr bwMode="auto">
          <a:xfrm flipH="1">
            <a:off x="4165600" y="820738"/>
            <a:ext cx="520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CRL</a:t>
            </a:r>
          </a:p>
        </p:txBody>
      </p:sp>
      <p:sp>
        <p:nvSpPr>
          <p:cNvPr id="51263" name="Text Box 24"/>
          <p:cNvSpPr txBox="1">
            <a:spLocks noChangeArrowheads="1"/>
          </p:cNvSpPr>
          <p:nvPr/>
        </p:nvSpPr>
        <p:spPr bwMode="auto">
          <a:xfrm flipH="1">
            <a:off x="4740275" y="820738"/>
            <a:ext cx="409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smtClean="0">
                <a:solidFill>
                  <a:srgbClr val="000000"/>
                </a:solidFill>
                <a:latin typeface="Arial Narrow" pitchFamily="34" charset="0"/>
                <a:ea typeface="+mn-ea"/>
                <a:cs typeface="Arial" pitchFamily="34" charset="0"/>
              </a:rPr>
              <a:t>KB</a:t>
            </a:r>
          </a:p>
        </p:txBody>
      </p:sp>
      <p:sp>
        <p:nvSpPr>
          <p:cNvPr id="255" name="Text Box 2"/>
          <p:cNvSpPr txBox="1">
            <a:spLocks noChangeArrowheads="1"/>
          </p:cNvSpPr>
          <p:nvPr/>
        </p:nvSpPr>
        <p:spPr bwMode="auto">
          <a:xfrm>
            <a:off x="0" y="-7938"/>
            <a:ext cx="9144000" cy="930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Using CRLs for Producing “Large Spot” at Sample </a:t>
            </a:r>
            <a:br>
              <a:rPr 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</a:br>
            <a:r>
              <a:rPr 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(taking into account Mirror Shape and Slope Error</a:t>
            </a:r>
            <a:r>
              <a:rPr lang="en-US" sz="3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)</a:t>
            </a:r>
            <a:endParaRPr lang="en-US" sz="3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Osaka"/>
              <a:cs typeface="Arial" pitchFamily="34" charset="0"/>
            </a:endParaRPr>
          </a:p>
        </p:txBody>
      </p:sp>
      <p:sp>
        <p:nvSpPr>
          <p:cNvPr id="275" name="Text Box 5"/>
          <p:cNvSpPr txBox="1">
            <a:spLocks noChangeArrowheads="1"/>
          </p:cNvSpPr>
          <p:nvPr/>
        </p:nvSpPr>
        <p:spPr bwMode="auto">
          <a:xfrm>
            <a:off x="3778250" y="5105400"/>
            <a:ext cx="9144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hor. cuts </a:t>
            </a:r>
            <a:b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</a:b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(y = 0)</a:t>
            </a:r>
          </a:p>
        </p:txBody>
      </p:sp>
      <p:pic>
        <p:nvPicPr>
          <p:cNvPr id="51266" name="Picture 4" descr="C:\SR_Magnets\CalcSR\NSLSII_Beamlines\FMX\graphs_Nov25_2012\int_y_crl3_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935538"/>
            <a:ext cx="2817813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7" name="Picture 2" descr="C:\SR_Magnets\CalcSR\NSLSII_Beamlines\FMX\graphs_Nov25_2012\int_xy_crl3_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3625" y="2867025"/>
            <a:ext cx="2432050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8" name="Picture 3" descr="C:\SR_Magnets\CalcSR\NSLSII_Beamlines\FMX\graphs_Nov25_2012\int_xy_crl3_8_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188" y="2867025"/>
            <a:ext cx="2433637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" name="Text Box 5"/>
          <p:cNvSpPr txBox="1">
            <a:spLocks noChangeArrowheads="1"/>
          </p:cNvSpPr>
          <p:nvPr/>
        </p:nvSpPr>
        <p:spPr bwMode="auto">
          <a:xfrm>
            <a:off x="6630988" y="5076825"/>
            <a:ext cx="9144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vert. cuts </a:t>
            </a:r>
            <a:b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</a:b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(x = 0)</a:t>
            </a:r>
          </a:p>
        </p:txBody>
      </p:sp>
      <p:sp>
        <p:nvSpPr>
          <p:cNvPr id="272" name="Text Box 5"/>
          <p:cNvSpPr txBox="1">
            <a:spLocks noChangeArrowheads="1"/>
          </p:cNvSpPr>
          <p:nvPr/>
        </p:nvSpPr>
        <p:spPr bwMode="auto">
          <a:xfrm>
            <a:off x="4298950" y="2514600"/>
            <a:ext cx="4114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Intensity Distributions at Sample</a:t>
            </a:r>
          </a:p>
        </p:txBody>
      </p:sp>
      <p:sp>
        <p:nvSpPr>
          <p:cNvPr id="81" name="Text Box 5"/>
          <p:cNvSpPr txBox="1">
            <a:spLocks noChangeArrowheads="1"/>
          </p:cNvSpPr>
          <p:nvPr/>
        </p:nvSpPr>
        <p:spPr bwMode="auto">
          <a:xfrm>
            <a:off x="5791200" y="2971800"/>
            <a:ext cx="738188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With </a:t>
            </a:r>
            <a:b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</a:b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Mirror</a:t>
            </a:r>
          </a:p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Slope</a:t>
            </a:r>
          </a:p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Errors</a:t>
            </a:r>
          </a:p>
        </p:txBody>
      </p: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2787650" y="2971800"/>
            <a:ext cx="892175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Without </a:t>
            </a:r>
            <a:b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</a:b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Mirror</a:t>
            </a:r>
          </a:p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Slope</a:t>
            </a:r>
          </a:p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Errors</a:t>
            </a:r>
          </a:p>
        </p:txBody>
      </p:sp>
      <p:sp>
        <p:nvSpPr>
          <p:cNvPr id="274" name="Text Box 5"/>
          <p:cNvSpPr txBox="1">
            <a:spLocks noChangeArrowheads="1"/>
          </p:cNvSpPr>
          <p:nvPr/>
        </p:nvSpPr>
        <p:spPr bwMode="auto">
          <a:xfrm>
            <a:off x="304800" y="4267200"/>
            <a:ext cx="39862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CRL “</a:t>
            </a:r>
            <a:r>
              <a:rPr lang="en-US" sz="22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Transfocator</a:t>
            </a: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”: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8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 Horizontally </a:t>
            </a: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+ </a:t>
            </a:r>
            <a:r>
              <a:rPr lang="en-US" sz="1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3</a:t>
            </a: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 Vertically-Focusing Be Lenses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R</a:t>
            </a:r>
            <a:r>
              <a:rPr lang="en-US" sz="1600" baseline="-25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min</a:t>
            </a: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 = 200 </a:t>
            </a:r>
            <a:r>
              <a:rPr lang="el-GR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μ</a:t>
            </a: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m </a:t>
            </a:r>
            <a:b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</a:br>
            <a:r>
              <a:rPr lang="en-US" sz="1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F</a:t>
            </a:r>
            <a:r>
              <a:rPr lang="en-US" sz="1600" baseline="-25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h</a:t>
            </a: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≈ 5.9 m, F</a:t>
            </a:r>
            <a:r>
              <a:rPr lang="en-US" sz="1600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v</a:t>
            </a: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 ≈ 15.8 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Geom. Ap.: 1 mm x 1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Located at 0.75 m before VKB edge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(10 m after SSA)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Flux Losses at CRL: ~1.6 times 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57200" y="2667000"/>
            <a:ext cx="2244725" cy="534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Horizontal SSA Size: 30 </a:t>
            </a:r>
            <a:r>
              <a:rPr lang="el-GR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μ</a:t>
            </a: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m</a:t>
            </a:r>
          </a:p>
          <a:p>
            <a:pPr>
              <a:lnSpc>
                <a:spcPct val="90000"/>
              </a:lnSpc>
              <a:defRPr/>
            </a:pPr>
            <a:r>
              <a:rPr 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Photon Energy: 12.7 </a:t>
            </a:r>
            <a:r>
              <a:rPr lang="en-US" sz="1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keV</a:t>
            </a:r>
            <a:endParaRPr lang="en-US" sz="16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Osaka"/>
              <a:cs typeface="Arial" pitchFamily="34" charset="0"/>
            </a:endParaRPr>
          </a:p>
        </p:txBody>
      </p:sp>
      <p:sp>
        <p:nvSpPr>
          <p:cNvPr id="86" name="Text Box 5"/>
          <p:cNvSpPr txBox="1">
            <a:spLocks noChangeArrowheads="1"/>
          </p:cNvSpPr>
          <p:nvPr/>
        </p:nvSpPr>
        <p:spPr bwMode="auto">
          <a:xfrm>
            <a:off x="5697538" y="914400"/>
            <a:ext cx="344646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Source: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 </a:t>
            </a:r>
            <a:endParaRPr lang="en-US" sz="800" dirty="0">
              <a:solidFill>
                <a:srgbClr val="003399"/>
              </a:solidFill>
              <a:latin typeface="Arial Narrow"/>
              <a:ea typeface="Osaka"/>
              <a:cs typeface="Arial" pitchFamily="34" charset="0"/>
            </a:endParaRP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latin typeface="Arial Narrow"/>
                <a:ea typeface="Osaka"/>
                <a:cs typeface="Arial" pitchFamily="34" charset="0"/>
              </a:rPr>
              <a:t>Electron Current: 0.5 A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latin typeface="Arial Narrow"/>
                <a:ea typeface="Osaka"/>
                <a:cs typeface="Arial" pitchFamily="34" charset="0"/>
              </a:rPr>
              <a:t>Horizontal </a:t>
            </a:r>
            <a:r>
              <a:rPr lang="en-US" sz="1600" dirty="0" err="1">
                <a:solidFill>
                  <a:srgbClr val="003399"/>
                </a:solidFill>
                <a:latin typeface="Arial Narrow"/>
                <a:ea typeface="Osaka"/>
                <a:cs typeface="Arial" pitchFamily="34" charset="0"/>
              </a:rPr>
              <a:t>Emittance</a:t>
            </a:r>
            <a:r>
              <a:rPr lang="en-US" sz="1600" dirty="0">
                <a:solidFill>
                  <a:srgbClr val="003399"/>
                </a:solidFill>
                <a:latin typeface="Arial Narrow"/>
                <a:ea typeface="Osaka"/>
                <a:cs typeface="Arial" pitchFamily="34" charset="0"/>
              </a:rPr>
              <a:t>: 0.55 nm (“ultimate”)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3399"/>
                </a:solidFill>
                <a:latin typeface="Arial Narrow"/>
                <a:ea typeface="Osaka"/>
                <a:cs typeface="Arial" pitchFamily="34" charset="0"/>
              </a:rPr>
              <a:t>Vertical </a:t>
            </a:r>
            <a:r>
              <a:rPr lang="en-US" sz="1600" dirty="0" err="1">
                <a:solidFill>
                  <a:srgbClr val="003399"/>
                </a:solidFill>
                <a:latin typeface="Arial Narrow"/>
                <a:ea typeface="Osaka"/>
                <a:cs typeface="Arial" pitchFamily="34" charset="0"/>
              </a:rPr>
              <a:t>Emittance</a:t>
            </a:r>
            <a:r>
              <a:rPr lang="en-US" sz="1600" dirty="0">
                <a:solidFill>
                  <a:srgbClr val="003399"/>
                </a:solidFill>
                <a:latin typeface="Arial Narrow"/>
                <a:ea typeface="Osaka"/>
                <a:cs typeface="Arial" pitchFamily="34" charset="0"/>
              </a:rPr>
              <a:t>: 8 pm</a:t>
            </a:r>
          </a:p>
          <a:p>
            <a:pPr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>
                <a:solidFill>
                  <a:srgbClr val="003399"/>
                </a:solidFill>
                <a:latin typeface="Arial Narrow"/>
                <a:ea typeface="Osaka"/>
                <a:cs typeface="Arial" pitchFamily="34" charset="0"/>
              </a:rPr>
              <a:t>Undulator</a:t>
            </a:r>
            <a:r>
              <a:rPr lang="en-US" sz="1600" dirty="0">
                <a:solidFill>
                  <a:srgbClr val="003399"/>
                </a:solidFill>
                <a:latin typeface="Arial Narrow"/>
                <a:ea typeface="Osaka"/>
                <a:cs typeface="Arial" pitchFamily="34" charset="0"/>
              </a:rPr>
              <a:t>: IVU21 – 1.5 m centered at +1.25 m from Low-Beta Straight Section Center</a:t>
            </a:r>
          </a:p>
        </p:txBody>
      </p:sp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0" y="1431768"/>
            <a:ext cx="228600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FMX (PX) </a:t>
            </a:r>
            <a:r>
              <a:rPr lang="en-US" sz="2200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Beamline</a:t>
            </a:r>
            <a:endParaRPr lang="en-US" sz="22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Osak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NSLS-II</a:t>
            </a: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Coherent Hard X-Ray (CHX) </a:t>
            </a:r>
            <a:r>
              <a:rPr lang="en-US" sz="3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Beamline</a:t>
            </a: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Conceptual </a:t>
            </a: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Scheme</a:t>
            </a:r>
          </a:p>
        </p:txBody>
      </p:sp>
      <p:sp>
        <p:nvSpPr>
          <p:cNvPr id="119811" name="Text Box 5"/>
          <p:cNvSpPr txBox="1">
            <a:spLocks noChangeArrowheads="1"/>
          </p:cNvSpPr>
          <p:nvPr/>
        </p:nvSpPr>
        <p:spPr bwMode="auto">
          <a:xfrm>
            <a:off x="3813175" y="1117600"/>
            <a:ext cx="47244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A. Fluerasu, L. Wiegart, K. Kaznatcheev, L. Berman</a:t>
            </a:r>
          </a:p>
        </p:txBody>
      </p:sp>
      <p:grpSp>
        <p:nvGrpSpPr>
          <p:cNvPr id="119812" name="Group 10"/>
          <p:cNvGrpSpPr>
            <a:grpSpLocks noChangeAspect="1"/>
          </p:cNvGrpSpPr>
          <p:nvPr/>
        </p:nvGrpSpPr>
        <p:grpSpPr bwMode="auto">
          <a:xfrm>
            <a:off x="1495425" y="1497013"/>
            <a:ext cx="6413500" cy="4764087"/>
            <a:chOff x="1143000" y="1489865"/>
            <a:chExt cx="7125677" cy="5291933"/>
          </a:xfrm>
        </p:grpSpPr>
        <p:grpSp>
          <p:nvGrpSpPr>
            <p:cNvPr id="119813" name="Group 8"/>
            <p:cNvGrpSpPr>
              <a:grpSpLocks/>
            </p:cNvGrpSpPr>
            <p:nvPr/>
          </p:nvGrpSpPr>
          <p:grpSpPr bwMode="auto">
            <a:xfrm>
              <a:off x="1143000" y="1489865"/>
              <a:ext cx="7125677" cy="5291933"/>
              <a:chOff x="1143000" y="1489866"/>
              <a:chExt cx="7125675" cy="5291934"/>
            </a:xfrm>
          </p:grpSpPr>
          <p:pic>
            <p:nvPicPr>
              <p:cNvPr id="119815" name="Picture 2" descr="C:\SR_Magnets\CalcSR\NSLSII_Beamlines\CHX\focusing-XPCS-SAXS-PDR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43000" y="1489866"/>
                <a:ext cx="7055200" cy="52919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797746" y="6325082"/>
                <a:ext cx="126992" cy="380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7277430" y="5182405"/>
                <a:ext cx="991245" cy="380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102818" y="1879574"/>
              <a:ext cx="989481" cy="380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SR_Magnets\CalcSR\NSLSII_Beamlines\CHX\graphs031711\before_ss1_x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" y="1536700"/>
            <a:ext cx="18161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3" descr="C:\SR_Magnets\CalcSR\NSLSII_Beamlines\CHX\graphs031711\before_ss1_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 descr="C:\SR_Magnets\CalcSR\NSLSII_Beamlines\CHX\graphs031711\before_ss1_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25" y="5313363"/>
            <a:ext cx="1909763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Partially-Coherent </a:t>
            </a:r>
            <a:r>
              <a:rPr lang="en-US" sz="30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Wavefront</a:t>
            </a:r>
            <a:r>
              <a:rPr lang="en-US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 Propagation Calculations for CHX</a:t>
            </a:r>
            <a:endParaRPr lang="en-US" sz="30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20838" name="Picture 2" descr="C:\SR_Magnets\CalcSR\NSLSII_Beamlines\CHX\graphs031711\case3_at_crl_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9" name="Picture 3" descr="C:\SR_Magnets\CalcSR\NSLSII_Beamlines\CHX\graphs031711\case3_at_crl_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5313363"/>
            <a:ext cx="1909763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0" name="Picture 4" descr="C:\SR_Magnets\CalcSR\NSLSII_Beamlines\CHX\graphs031711\case3_at_crl_x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1536700"/>
            <a:ext cx="1817688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1" name="Picture 5" descr="C:\SR_Magnets\CalcSR\NSLSII_Beamlines\CHX\graphs031711\case3_at_kl_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4575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2" name="Picture 6" descr="C:\SR_Magnets\CalcSR\NSLSII_Beamlines\CHX\graphs031711\case3_at_kl_x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4575" y="5313363"/>
            <a:ext cx="1909763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3" name="Picture 7" descr="C:\SR_Magnets\CalcSR\NSLSII_Beamlines\CHX\graphs031711\case3_at_kl_xy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4575" y="1536700"/>
            <a:ext cx="1817688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4" name="Picture 8" descr="C:\SR_Magnets\CalcSR\NSLSII_Beamlines\CHX\graphs031711\case3_at_sample_xy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0825" y="1536700"/>
            <a:ext cx="1817688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5" name="Picture 9" descr="C:\SR_Magnets\CalcSR\NSLSII_Beamlines\CHX\graphs031711\case3_at_sample_y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40350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6" name="Picture 10" descr="C:\SR_Magnets\CalcSR\NSLSII_Beamlines\CHX\graphs031711\case3_at_sample_x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40350" y="5313363"/>
            <a:ext cx="1909763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228600" y="654050"/>
            <a:ext cx="8915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Intensity Distributions in the Case of: </a:t>
            </a: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S</a:t>
            </a:r>
            <a:r>
              <a:rPr lang="en-US" sz="2600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1x</a:t>
            </a: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= 44 </a:t>
            </a:r>
            <a:r>
              <a:rPr lang="el-GR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μ</a:t>
            </a: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m, </a:t>
            </a:r>
            <a:r>
              <a:rPr lang="en-US" sz="2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S</a:t>
            </a:r>
            <a:r>
              <a:rPr lang="en-US" sz="2600" b="1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1y</a:t>
            </a:r>
            <a:r>
              <a:rPr lang="en-US" sz="2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= 250 </a:t>
            </a:r>
            <a:r>
              <a:rPr lang="en-US" sz="26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μm</a:t>
            </a:r>
            <a:endParaRPr lang="en-US" sz="2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438400" y="5046663"/>
            <a:ext cx="4419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Horizontal Cuts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2438400" y="3370263"/>
            <a:ext cx="4419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Vertical Cuts</a:t>
            </a:r>
          </a:p>
        </p:txBody>
      </p:sp>
      <p:sp>
        <p:nvSpPr>
          <p:cNvPr id="120850" name="TextBox 147"/>
          <p:cNvSpPr txBox="1">
            <a:spLocks noChangeArrowheads="1"/>
          </p:cNvSpPr>
          <p:nvPr/>
        </p:nvSpPr>
        <p:spPr bwMode="auto">
          <a:xfrm>
            <a:off x="5334000" y="3124200"/>
            <a:ext cx="2286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Flux: 4x10</a:t>
            </a:r>
            <a:r>
              <a:rPr lang="en-US" sz="1600" baseline="30000">
                <a:solidFill>
                  <a:srgbClr val="003399"/>
                </a:solidFill>
                <a:latin typeface="Arial Narrow" pitchFamily="34" charset="0"/>
              </a:rPr>
              <a:t>13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 ph/s/.1%bw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7391400" y="12954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E=10 </a:t>
            </a:r>
            <a:r>
              <a:rPr lang="en-US" sz="2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keV</a:t>
            </a: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20852" name="TextBox 40"/>
          <p:cNvSpPr txBox="1">
            <a:spLocks noChangeArrowheads="1"/>
          </p:cNvSpPr>
          <p:nvPr/>
        </p:nvSpPr>
        <p:spPr bwMode="auto">
          <a:xfrm>
            <a:off x="26988" y="533400"/>
            <a:ext cx="5508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3399"/>
                </a:solidFill>
                <a:latin typeface="Calibri" pitchFamily="34" charset="0"/>
              </a:rPr>
              <a:t>(I)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76325" y="2190750"/>
            <a:ext cx="19050" cy="635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2168525" y="1109663"/>
            <a:ext cx="140176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Before CRL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(@35.3 m)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81000" y="1116013"/>
            <a:ext cx="140176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Before SS1 </a:t>
            </a: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(@33.5 m)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810000" y="1116013"/>
            <a:ext cx="15240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Before KL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(@44 m)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562600" y="1116013"/>
            <a:ext cx="15240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At Sample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(@48.5 m)</a:t>
            </a:r>
          </a:p>
        </p:txBody>
      </p:sp>
      <p:sp>
        <p:nvSpPr>
          <p:cNvPr id="120858" name="TextBox 147"/>
          <p:cNvSpPr txBox="1">
            <a:spLocks noChangeArrowheads="1"/>
          </p:cNvSpPr>
          <p:nvPr/>
        </p:nvSpPr>
        <p:spPr bwMode="auto">
          <a:xfrm>
            <a:off x="1295400" y="3073400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Be 1D CRL: N = 9, A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geom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1 mm</a:t>
            </a:r>
          </a:p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R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min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0.5 mm, F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y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8.152 m </a:t>
            </a:r>
          </a:p>
        </p:txBody>
      </p:sp>
      <p:sp>
        <p:nvSpPr>
          <p:cNvPr id="120859" name="TextBox 147"/>
          <p:cNvSpPr txBox="1">
            <a:spLocks noChangeArrowheads="1"/>
          </p:cNvSpPr>
          <p:nvPr/>
        </p:nvSpPr>
        <p:spPr bwMode="auto">
          <a:xfrm>
            <a:off x="4114800" y="3073400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F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KLx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≈ 3.5 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1" descr="C:\SR_Magnets\CalcSR\NSLSII_Beamlines\CHX\graphs031711\case2_interf_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9625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12" descr="C:\SR_Magnets\CalcSR\NSLSII_Beamlines\CHX\graphs031711\case2_interf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9625" y="5313363"/>
            <a:ext cx="1909763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Picture 9" descr="C:\SR_Magnets\CalcSR\NSLSII_Beamlines\CHX\graphs031711\case2_at_sample_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0825" y="5313363"/>
            <a:ext cx="1909763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3" descr="C:\SR_Magnets\CalcSR\NSLSII_Beamlines\CHX\graphs031711\before_ss1_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25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4" descr="C:\SR_Magnets\CalcSR\NSLSII_Beamlines\CHX\graphs031711\before_ss1_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25" y="5313363"/>
            <a:ext cx="1909763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Partially-Coherent </a:t>
            </a:r>
            <a:r>
              <a:rPr lang="en-US" sz="30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Wavefront</a:t>
            </a:r>
            <a:r>
              <a:rPr lang="en-US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 Propagation Calculations for CHX</a:t>
            </a:r>
            <a:endParaRPr lang="en-US" sz="30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52400" y="654050"/>
            <a:ext cx="89154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Intensity Distributions in the Case of: </a:t>
            </a: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S</a:t>
            </a:r>
            <a:r>
              <a:rPr lang="en-US" sz="2600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1x</a:t>
            </a: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= 44 </a:t>
            </a:r>
            <a:r>
              <a:rPr lang="el-GR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μ</a:t>
            </a: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m, </a:t>
            </a:r>
            <a:r>
              <a:rPr lang="en-US" sz="2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S</a:t>
            </a:r>
            <a:r>
              <a:rPr lang="en-US" sz="2600" b="1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1y</a:t>
            </a:r>
            <a:r>
              <a:rPr lang="en-US" sz="2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= 100 </a:t>
            </a:r>
            <a:r>
              <a:rPr lang="en-US" sz="26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μm</a:t>
            </a:r>
            <a:endParaRPr lang="en-US" sz="2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7162800" y="2362200"/>
            <a:ext cx="1905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After 2 Slits</a:t>
            </a:r>
            <a:b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placed at Sample</a:t>
            </a: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/>
            </a:r>
            <a:b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8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Observation in Far Field</a:t>
            </a:r>
            <a:br>
              <a:rPr lang="en-US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Slit Size: 1 </a:t>
            </a:r>
            <a:r>
              <a:rPr lang="el-GR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μ</a:t>
            </a:r>
            <a:r>
              <a:rPr lang="en-US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m</a:t>
            </a: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2438400" y="5046663"/>
            <a:ext cx="4419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Horizontal Cuts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2438400" y="3370263"/>
            <a:ext cx="4419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Vertical Cuts</a:t>
            </a:r>
          </a:p>
        </p:txBody>
      </p:sp>
      <p:pic>
        <p:nvPicPr>
          <p:cNvPr id="121868" name="Picture 2" descr="C:\SR_Magnets\CalcSR\NSLSII_Beamlines\CHX\graphs031711\case2_at_crl_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9" name="Picture 5" descr="C:\SR_Magnets\CalcSR\NSLSII_Beamlines\CHX\graphs031711\case2_at_kl_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4575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0" name="Picture 8" descr="C:\SR_Magnets\CalcSR\NSLSII_Beamlines\CHX\graphs031711\case2_at_sample_y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40350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1" name="Picture 3" descr="C:\SR_Magnets\CalcSR\NSLSII_Beamlines\CHX\graphs031711\case2_at_crl_x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28800" y="5313363"/>
            <a:ext cx="1909763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2" name="Picture 6" descr="C:\SR_Magnets\CalcSR\NSLSII_Beamlines\CHX\graphs031711\case2_at_kl_x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5050" y="5313363"/>
            <a:ext cx="1909763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73" name="TextBox 147"/>
          <p:cNvSpPr txBox="1">
            <a:spLocks noChangeArrowheads="1"/>
          </p:cNvSpPr>
          <p:nvPr/>
        </p:nvSpPr>
        <p:spPr bwMode="auto">
          <a:xfrm>
            <a:off x="8229600" y="5367338"/>
            <a:ext cx="849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h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x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8 </a:t>
            </a:r>
            <a:r>
              <a:rPr lang="el-GR" sz="1600">
                <a:solidFill>
                  <a:srgbClr val="003399"/>
                </a:solidFill>
                <a:latin typeface="Arial Narrow" pitchFamily="34" charset="0"/>
              </a:rPr>
              <a:t>μ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m</a:t>
            </a:r>
          </a:p>
        </p:txBody>
      </p:sp>
      <p:sp>
        <p:nvSpPr>
          <p:cNvPr id="121874" name="TextBox 147"/>
          <p:cNvSpPr txBox="1">
            <a:spLocks noChangeArrowheads="1"/>
          </p:cNvSpPr>
          <p:nvPr/>
        </p:nvSpPr>
        <p:spPr bwMode="auto">
          <a:xfrm>
            <a:off x="8229600" y="3733800"/>
            <a:ext cx="942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h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y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14 </a:t>
            </a:r>
            <a:r>
              <a:rPr lang="el-GR" sz="1600">
                <a:solidFill>
                  <a:srgbClr val="003399"/>
                </a:solidFill>
                <a:latin typeface="Arial Narrow" pitchFamily="34" charset="0"/>
              </a:rPr>
              <a:t>μ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m</a:t>
            </a:r>
          </a:p>
        </p:txBody>
      </p:sp>
      <p:sp>
        <p:nvSpPr>
          <p:cNvPr id="121875" name="TextBox 147"/>
          <p:cNvSpPr txBox="1">
            <a:spLocks noChangeArrowheads="1"/>
          </p:cNvSpPr>
          <p:nvPr/>
        </p:nvSpPr>
        <p:spPr bwMode="auto">
          <a:xfrm>
            <a:off x="5334000" y="3124200"/>
            <a:ext cx="2209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Flux: 1.6x10</a:t>
            </a:r>
            <a:r>
              <a:rPr lang="en-US" sz="1600" baseline="30000">
                <a:solidFill>
                  <a:srgbClr val="003399"/>
                </a:solidFill>
                <a:latin typeface="Arial Narrow" pitchFamily="34" charset="0"/>
              </a:rPr>
              <a:t>12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 ph/s/.1%bw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7391400" y="12954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E=10 </a:t>
            </a:r>
            <a:r>
              <a:rPr lang="en-US" sz="2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keV</a:t>
            </a: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21877" name="TextBox 44"/>
          <p:cNvSpPr txBox="1">
            <a:spLocks noChangeArrowheads="1"/>
          </p:cNvSpPr>
          <p:nvPr/>
        </p:nvSpPr>
        <p:spPr bwMode="auto">
          <a:xfrm>
            <a:off x="4763" y="533400"/>
            <a:ext cx="658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3399"/>
                </a:solidFill>
                <a:latin typeface="Calibri" pitchFamily="34" charset="0"/>
              </a:rPr>
              <a:t>(II)</a:t>
            </a:r>
          </a:p>
        </p:txBody>
      </p:sp>
      <p:grpSp>
        <p:nvGrpSpPr>
          <p:cNvPr id="121878" name="Group 30"/>
          <p:cNvGrpSpPr>
            <a:grpSpLocks/>
          </p:cNvGrpSpPr>
          <p:nvPr/>
        </p:nvGrpSpPr>
        <p:grpSpPr bwMode="auto">
          <a:xfrm>
            <a:off x="92075" y="1538288"/>
            <a:ext cx="1816100" cy="1585912"/>
            <a:chOff x="92075" y="1538288"/>
            <a:chExt cx="1816100" cy="1585912"/>
          </a:xfrm>
        </p:grpSpPr>
        <p:pic>
          <p:nvPicPr>
            <p:cNvPr id="121888" name="Picture 2" descr="C:\SR_Magnets\CalcSR\NSLSII_Beamlines\CHX\graphs031711\before_ss1_xy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92075" y="1538288"/>
              <a:ext cx="1816100" cy="1585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9"/>
            <p:cNvSpPr/>
            <p:nvPr/>
          </p:nvSpPr>
          <p:spPr>
            <a:xfrm>
              <a:off x="1085850" y="2205038"/>
              <a:ext cx="19050" cy="36512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381000" y="1116013"/>
            <a:ext cx="140176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Before SS1 </a:t>
            </a: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(@33.5 m)</a:t>
            </a:r>
          </a:p>
        </p:txBody>
      </p:sp>
      <p:sp>
        <p:nvSpPr>
          <p:cNvPr id="121880" name="TextBox 147"/>
          <p:cNvSpPr txBox="1">
            <a:spLocks noChangeArrowheads="1"/>
          </p:cNvSpPr>
          <p:nvPr/>
        </p:nvSpPr>
        <p:spPr bwMode="auto">
          <a:xfrm>
            <a:off x="1295400" y="3073400"/>
            <a:ext cx="266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Be 1D CRL: N = 9, A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geom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1 mm</a:t>
            </a:r>
          </a:p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R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min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0.5 mm, F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y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8.152 m </a:t>
            </a:r>
          </a:p>
        </p:txBody>
      </p:sp>
      <p:pic>
        <p:nvPicPr>
          <p:cNvPr id="121881" name="Picture 4" descr="C:\SR_Magnets\CalcSR\NSLSII_Beamlines\CHX\graphs031711\case2_at_crl_xy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28800" y="1538288"/>
            <a:ext cx="1817688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82" name="Picture 7" descr="C:\SR_Magnets\CalcSR\NSLSII_Beamlines\CHX\graphs031711\case2_at_kl_xy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81400" y="1538288"/>
            <a:ext cx="1817688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83" name="Picture 10" descr="C:\SR_Magnets\CalcSR\NSLSII_Beamlines\CHX\graphs031711\case2_at_sample_xy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30825" y="1536700"/>
            <a:ext cx="1817688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2168525" y="1109663"/>
            <a:ext cx="140176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Before CRL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(@35.3 m)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3886200" y="1116013"/>
            <a:ext cx="15240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Before KL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(@44 m)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5562600" y="1116013"/>
            <a:ext cx="15240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At Sample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(@48.5 m)</a:t>
            </a:r>
          </a:p>
        </p:txBody>
      </p:sp>
      <p:sp>
        <p:nvSpPr>
          <p:cNvPr id="121887" name="TextBox 147"/>
          <p:cNvSpPr txBox="1">
            <a:spLocks noChangeArrowheads="1"/>
          </p:cNvSpPr>
          <p:nvPr/>
        </p:nvSpPr>
        <p:spPr bwMode="auto">
          <a:xfrm>
            <a:off x="4114800" y="3073400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F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KLx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≈ 3.5 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C:\SR_Magnets\CalcSR\NSLSII_Beamlines\CHX\graphs031711\before_ss1_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5313363"/>
            <a:ext cx="1909762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17" descr="C:\SR_Magnets\CalcSR\NSLSII_Beamlines\CHX\graphs031711\case5_at_crl_x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4038" y="5313363"/>
            <a:ext cx="1909762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18" descr="C:\SR_Magnets\CalcSR\NSLSII_Beamlines\CHX\graphs031711\case5_at_kl_x_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6638" y="5313363"/>
            <a:ext cx="1909762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13" descr="C:\SR_Magnets\CalcSR\NSLSII_Beamlines\CHX\graphs031711\case5_at_sample_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9238" y="5313363"/>
            <a:ext cx="1909762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2" descr="C:\SR_Magnets\CalcSR\NSLSII_Beamlines\CHX\graphs031711\case5_interf_x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58038" y="5313363"/>
            <a:ext cx="1909762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Picture 2" descr="C:\SR_Magnets\CalcSR\NSLSII_Beamlines\CHX\graphs031711\before_ss1_xy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13" y="1538288"/>
            <a:ext cx="1817687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8" name="Picture 3" descr="C:\SR_Magnets\CalcSR\NSLSII_Beamlines\CHX\graphs031711\before_ss1_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8" y="3657600"/>
            <a:ext cx="19097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Partially-Coherent </a:t>
            </a:r>
            <a:r>
              <a:rPr lang="en-US" sz="30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Wavefront</a:t>
            </a:r>
            <a:r>
              <a:rPr lang="en-US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 Propagation Calculations for CHX</a:t>
            </a:r>
            <a:endParaRPr lang="en-US" sz="30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83" name="Text Box 5"/>
          <p:cNvSpPr txBox="1">
            <a:spLocks noChangeArrowheads="1"/>
          </p:cNvSpPr>
          <p:nvPr/>
        </p:nvSpPr>
        <p:spPr bwMode="auto">
          <a:xfrm>
            <a:off x="1531938" y="2716213"/>
            <a:ext cx="63087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Intensity Distributions along Beam Path</a:t>
            </a: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381000" y="1116013"/>
            <a:ext cx="140176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Before SS1 </a:t>
            </a: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(@33.5 m)</a:t>
            </a:r>
          </a:p>
        </p:txBody>
      </p:sp>
      <p:sp>
        <p:nvSpPr>
          <p:cNvPr id="87" name="Text Box 5"/>
          <p:cNvSpPr txBox="1">
            <a:spLocks noChangeArrowheads="1"/>
          </p:cNvSpPr>
          <p:nvPr/>
        </p:nvSpPr>
        <p:spPr bwMode="auto">
          <a:xfrm>
            <a:off x="6858000" y="2892425"/>
            <a:ext cx="2217738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At Slit “Image”</a:t>
            </a:r>
          </a:p>
        </p:txBody>
      </p:sp>
      <p:pic>
        <p:nvPicPr>
          <p:cNvPr id="122893" name="Picture 15" descr="C:\SR_Magnets\CalcSR\NSLSII_Beamlines\CHX\graphs031711\case5_at_crl_xy_0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725488"/>
            <a:ext cx="1817688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4" name="Picture 16" descr="C:\SR_Magnets\CalcSR\NSLSII_Beamlines\CHX\graphs031711\case5_at_kl_xy_0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1400" y="1538288"/>
            <a:ext cx="1817688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" name="Text Box 5"/>
          <p:cNvSpPr txBox="1">
            <a:spLocks noChangeArrowheads="1"/>
          </p:cNvSpPr>
          <p:nvPr/>
        </p:nvSpPr>
        <p:spPr bwMode="auto">
          <a:xfrm>
            <a:off x="2438400" y="5046663"/>
            <a:ext cx="4419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Horizontal Cuts</a:t>
            </a:r>
          </a:p>
        </p:txBody>
      </p:sp>
      <p:pic>
        <p:nvPicPr>
          <p:cNvPr id="122896" name="Picture 6" descr="C:\SR_Magnets\CalcSR\NSLSII_Beamlines\CHX\graphs031711\case5_at_crl_y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8800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7" name="Picture 19" descr="C:\SR_Magnets\CalcSR\NSLSII_Beamlines\CHX\graphs031711\case5_at_kl_y_0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81400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8" name="Picture 12" descr="C:\SR_Magnets\CalcSR\NSLSII_Beamlines\CHX\graphs031711\case5_at_sample_y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7175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9" name="Picture 3" descr="C:\SR_Magnets\CalcSR\NSLSII_Beamlines\CHX\graphs031711\case5_interf_y10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62800" y="36576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0" name="Picture 4" descr="C:\SR_Magnets\CalcSR\NSLSII_Beamlines\CHX\graphs031711\case5_interf_y1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62800" y="2362200"/>
            <a:ext cx="1909763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Text Box 5"/>
          <p:cNvSpPr txBox="1">
            <a:spLocks noChangeArrowheads="1"/>
          </p:cNvSpPr>
          <p:nvPr/>
        </p:nvSpPr>
        <p:spPr bwMode="auto">
          <a:xfrm>
            <a:off x="2438400" y="3370263"/>
            <a:ext cx="4419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Vertical Cuts</a:t>
            </a:r>
          </a:p>
        </p:txBody>
      </p:sp>
      <p:sp>
        <p:nvSpPr>
          <p:cNvPr id="117" name="Text Box 5"/>
          <p:cNvSpPr txBox="1">
            <a:spLocks noChangeArrowheads="1"/>
          </p:cNvSpPr>
          <p:nvPr/>
        </p:nvSpPr>
        <p:spPr bwMode="auto">
          <a:xfrm>
            <a:off x="2168525" y="506413"/>
            <a:ext cx="1401763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Before CRL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(@35.8 m)</a:t>
            </a:r>
          </a:p>
        </p:txBody>
      </p:sp>
      <p:pic>
        <p:nvPicPr>
          <p:cNvPr id="122903" name="Picture 14" descr="C:\SR_Magnets\CalcSR\NSLSII_Beamlines\CHX\graphs031711\case5_at_sample_xy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34000" y="1538288"/>
            <a:ext cx="1817688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" name="Text Box 5"/>
          <p:cNvSpPr txBox="1">
            <a:spLocks noChangeArrowheads="1"/>
          </p:cNvSpPr>
          <p:nvPr/>
        </p:nvSpPr>
        <p:spPr bwMode="auto">
          <a:xfrm>
            <a:off x="5562600" y="1116013"/>
            <a:ext cx="15240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At Sample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(@48.5 m)</a:t>
            </a:r>
          </a:p>
        </p:txBody>
      </p:sp>
      <p:sp>
        <p:nvSpPr>
          <p:cNvPr id="120" name="Text Box 5"/>
          <p:cNvSpPr txBox="1">
            <a:spLocks noChangeArrowheads="1"/>
          </p:cNvSpPr>
          <p:nvPr/>
        </p:nvSpPr>
        <p:spPr bwMode="auto">
          <a:xfrm>
            <a:off x="7162800" y="1285875"/>
            <a:ext cx="19050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After 2 Slits</a:t>
            </a:r>
            <a:b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placed at Sample</a:t>
            </a: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/>
            </a:r>
            <a:b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8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Observation in Far Field</a:t>
            </a:r>
            <a:br>
              <a:rPr lang="en-US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Slit Size: 1 </a:t>
            </a:r>
            <a:r>
              <a:rPr lang="el-GR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μ</a:t>
            </a:r>
            <a:r>
              <a:rPr lang="en-US" sz="1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m</a:t>
            </a:r>
          </a:p>
        </p:txBody>
      </p:sp>
      <p:sp>
        <p:nvSpPr>
          <p:cNvPr id="121" name="Text Box 5"/>
          <p:cNvSpPr txBox="1">
            <a:spLocks noChangeArrowheads="1"/>
          </p:cNvSpPr>
          <p:nvPr/>
        </p:nvSpPr>
        <p:spPr bwMode="auto">
          <a:xfrm>
            <a:off x="2895600" y="457200"/>
            <a:ext cx="57912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Intensity Distributions in the Case of: </a:t>
            </a:r>
            <a:b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S</a:t>
            </a:r>
            <a:r>
              <a:rPr lang="en-US" sz="2600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1x</a:t>
            </a: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= 44 </a:t>
            </a:r>
            <a:r>
              <a:rPr lang="el-GR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μ</a:t>
            </a: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m, </a:t>
            </a:r>
            <a:r>
              <a:rPr lang="en-US" sz="2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S</a:t>
            </a:r>
            <a:r>
              <a:rPr lang="en-US" sz="2600" b="1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1y</a:t>
            </a:r>
            <a:r>
              <a:rPr lang="en-US" sz="2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= 1 mm</a:t>
            </a:r>
            <a:endParaRPr lang="en-US" sz="2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22907" name="TextBox 147"/>
          <p:cNvSpPr txBox="1">
            <a:spLocks noChangeArrowheads="1"/>
          </p:cNvSpPr>
          <p:nvPr/>
        </p:nvSpPr>
        <p:spPr bwMode="auto">
          <a:xfrm>
            <a:off x="8229600" y="5367338"/>
            <a:ext cx="8493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h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x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8 </a:t>
            </a:r>
            <a:r>
              <a:rPr lang="el-GR" sz="1600">
                <a:solidFill>
                  <a:srgbClr val="003399"/>
                </a:solidFill>
                <a:latin typeface="Arial Narrow" pitchFamily="34" charset="0"/>
              </a:rPr>
              <a:t>μ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m</a:t>
            </a:r>
          </a:p>
        </p:txBody>
      </p:sp>
      <p:sp>
        <p:nvSpPr>
          <p:cNvPr id="122908" name="TextBox 147"/>
          <p:cNvSpPr txBox="1">
            <a:spLocks noChangeArrowheads="1"/>
          </p:cNvSpPr>
          <p:nvPr/>
        </p:nvSpPr>
        <p:spPr bwMode="auto">
          <a:xfrm>
            <a:off x="8229600" y="3733800"/>
            <a:ext cx="942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h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y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10 </a:t>
            </a:r>
            <a:r>
              <a:rPr lang="el-GR" sz="1600">
                <a:solidFill>
                  <a:srgbClr val="003399"/>
                </a:solidFill>
                <a:latin typeface="Arial Narrow" pitchFamily="34" charset="0"/>
              </a:rPr>
              <a:t>μ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m</a:t>
            </a:r>
          </a:p>
        </p:txBody>
      </p:sp>
      <p:sp>
        <p:nvSpPr>
          <p:cNvPr id="122909" name="TextBox 147"/>
          <p:cNvSpPr txBox="1">
            <a:spLocks noChangeArrowheads="1"/>
          </p:cNvSpPr>
          <p:nvPr/>
        </p:nvSpPr>
        <p:spPr bwMode="auto">
          <a:xfrm>
            <a:off x="8229600" y="2438400"/>
            <a:ext cx="942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h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y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15 </a:t>
            </a:r>
            <a:r>
              <a:rPr lang="el-GR" sz="1600">
                <a:solidFill>
                  <a:srgbClr val="003399"/>
                </a:solidFill>
                <a:latin typeface="Arial Narrow" pitchFamily="34" charset="0"/>
              </a:rPr>
              <a:t>μ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m</a:t>
            </a:r>
          </a:p>
        </p:txBody>
      </p:sp>
      <p:sp>
        <p:nvSpPr>
          <p:cNvPr id="122910" name="TextBox 147"/>
          <p:cNvSpPr txBox="1">
            <a:spLocks noChangeArrowheads="1"/>
          </p:cNvSpPr>
          <p:nvPr/>
        </p:nvSpPr>
        <p:spPr bwMode="auto">
          <a:xfrm>
            <a:off x="5334000" y="3124200"/>
            <a:ext cx="182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Flux: 10</a:t>
            </a:r>
            <a:r>
              <a:rPr lang="en-US" sz="1600" baseline="30000">
                <a:solidFill>
                  <a:srgbClr val="003399"/>
                </a:solidFill>
                <a:latin typeface="Arial Narrow" pitchFamily="34" charset="0"/>
              </a:rPr>
              <a:t>13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 ph/s/.1%bw</a:t>
            </a:r>
          </a:p>
        </p:txBody>
      </p:sp>
      <p:sp>
        <p:nvSpPr>
          <p:cNvPr id="128" name="Text Box 5"/>
          <p:cNvSpPr txBox="1">
            <a:spLocks noChangeArrowheads="1"/>
          </p:cNvSpPr>
          <p:nvPr/>
        </p:nvSpPr>
        <p:spPr bwMode="auto">
          <a:xfrm>
            <a:off x="7467600" y="881063"/>
            <a:ext cx="152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E=10 </a:t>
            </a:r>
            <a:r>
              <a:rPr lang="en-US" sz="2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keV</a:t>
            </a:r>
            <a:endParaRPr lang="en-US" sz="2000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22912" name="TextBox 128"/>
          <p:cNvSpPr txBox="1">
            <a:spLocks noChangeArrowheads="1"/>
          </p:cNvSpPr>
          <p:nvPr/>
        </p:nvSpPr>
        <p:spPr bwMode="auto">
          <a:xfrm>
            <a:off x="298450" y="533400"/>
            <a:ext cx="768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3399"/>
                </a:solidFill>
                <a:latin typeface="Calibri" pitchFamily="34" charset="0"/>
              </a:rPr>
              <a:t>(III)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89025" y="2081213"/>
            <a:ext cx="17463" cy="274637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14" name="TextBox 147"/>
          <p:cNvSpPr txBox="1">
            <a:spLocks noChangeArrowheads="1"/>
          </p:cNvSpPr>
          <p:nvPr/>
        </p:nvSpPr>
        <p:spPr bwMode="auto">
          <a:xfrm>
            <a:off x="0" y="3073400"/>
            <a:ext cx="2590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Be 1D CRL: N = 8, A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geom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=1 mm</a:t>
            </a:r>
          </a:p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R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min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0.5 mm, F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y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= 9.171 m </a:t>
            </a:r>
          </a:p>
        </p:txBody>
      </p:sp>
      <p:sp>
        <p:nvSpPr>
          <p:cNvPr id="85" name="Text Box 5"/>
          <p:cNvSpPr txBox="1">
            <a:spLocks noChangeArrowheads="1"/>
          </p:cNvSpPr>
          <p:nvPr/>
        </p:nvSpPr>
        <p:spPr bwMode="auto">
          <a:xfrm>
            <a:off x="3810000" y="1116013"/>
            <a:ext cx="15240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Before KL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(@44 m)</a:t>
            </a:r>
          </a:p>
        </p:txBody>
      </p:sp>
      <p:sp>
        <p:nvSpPr>
          <p:cNvPr id="122916" name="TextBox 147"/>
          <p:cNvSpPr txBox="1">
            <a:spLocks noChangeArrowheads="1"/>
          </p:cNvSpPr>
          <p:nvPr/>
        </p:nvSpPr>
        <p:spPr bwMode="auto">
          <a:xfrm>
            <a:off x="4114800" y="3073400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F</a:t>
            </a:r>
            <a:r>
              <a:rPr lang="en-US" sz="1600" baseline="-25000">
                <a:solidFill>
                  <a:srgbClr val="003399"/>
                </a:solidFill>
                <a:latin typeface="Arial Narrow" pitchFamily="34" charset="0"/>
              </a:rPr>
              <a:t>KLx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≈ 3.5 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8" descr="C:\SR_Magnets\CalcSR\NSLSII_Beamlines\CHX\graphs031711\case2_scat_1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4925" y="2895600"/>
            <a:ext cx="4384675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9" descr="C:\SR_Magnets\CalcSR\NSLSII_Beamlines\CHX\graphs031711\case2_samp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7038"/>
            <a:ext cx="2422525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5000"/>
              </a:lnSpc>
              <a:spcAft>
                <a:spcPts val="0"/>
              </a:spcAft>
              <a:defRPr/>
            </a:pPr>
            <a:r>
              <a:rPr lang="en-US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Partially-Coherent </a:t>
            </a:r>
            <a:r>
              <a:rPr lang="en-US" sz="30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Wavefront</a:t>
            </a:r>
            <a:r>
              <a:rPr lang="en-US" sz="3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+mn-cs"/>
              </a:rPr>
              <a:t> Propagation Calculations for CHX</a:t>
            </a:r>
            <a:endParaRPr lang="en-US" sz="30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33400" y="639763"/>
            <a:ext cx="4343400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Diffraction / Scattering </a:t>
            </a:r>
            <a:b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from Test Sample </a:t>
            </a:r>
            <a:b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1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5000 “Silica Spheres”, d ≈ 200 nm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114425" y="2546350"/>
            <a:ext cx="69342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Angular Distribution of Scattered X-Rays at E=10 </a:t>
            </a:r>
            <a:r>
              <a:rPr lang="en-US" sz="2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keV</a:t>
            </a:r>
            <a:endParaRPr lang="en-US" sz="2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23911" name="Group 48"/>
          <p:cNvGrpSpPr>
            <a:grpSpLocks/>
          </p:cNvGrpSpPr>
          <p:nvPr/>
        </p:nvGrpSpPr>
        <p:grpSpPr bwMode="auto">
          <a:xfrm>
            <a:off x="1693863" y="2895600"/>
            <a:ext cx="2192337" cy="1947863"/>
            <a:chOff x="1661077" y="2895600"/>
            <a:chExt cx="2192308" cy="1947500"/>
          </a:xfrm>
        </p:grpSpPr>
        <p:pic>
          <p:nvPicPr>
            <p:cNvPr id="123920" name="Picture 7" descr="C:\SR_Magnets\CalcSR\NSLSII_Beamlines\CHX\graphs031711\case2_scat_2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61077" y="2895600"/>
              <a:ext cx="2192308" cy="194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" name="Straight Connector 35"/>
            <p:cNvCxnSpPr/>
            <p:nvPr/>
          </p:nvCxnSpPr>
          <p:spPr>
            <a:xfrm flipV="1">
              <a:off x="2057947" y="3451121"/>
              <a:ext cx="1600179" cy="60948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 flipH="1" flipV="1">
              <a:off x="2112843" y="3372487"/>
              <a:ext cx="1479274" cy="782627"/>
            </a:xfrm>
            <a:prstGeom prst="line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912" name="Group 47"/>
          <p:cNvGrpSpPr>
            <a:grpSpLocks/>
          </p:cNvGrpSpPr>
          <p:nvPr/>
        </p:nvGrpSpPr>
        <p:grpSpPr bwMode="auto">
          <a:xfrm>
            <a:off x="1693863" y="4910138"/>
            <a:ext cx="2192337" cy="1947862"/>
            <a:chOff x="1693892" y="4910500"/>
            <a:chExt cx="2192308" cy="1947500"/>
          </a:xfrm>
        </p:grpSpPr>
        <p:pic>
          <p:nvPicPr>
            <p:cNvPr id="123918" name="Picture 10" descr="C:\SR_Magnets\CalcSR\NSLSII_Beamlines\CHX\graphs031711\case5_sample_2d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93892" y="4910500"/>
              <a:ext cx="2192308" cy="194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4" name="Straight Connector 43"/>
            <p:cNvCxnSpPr/>
            <p:nvPr/>
          </p:nvCxnSpPr>
          <p:spPr>
            <a:xfrm flipV="1">
              <a:off x="2093937" y="5002558"/>
              <a:ext cx="1595416" cy="15316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3913" name="Picture 5" descr="C:\SR_Magnets\CalcSR\NSLSII_Beamlines\CHX\graphs031711\case5_sample_1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44925" y="4910138"/>
            <a:ext cx="4384675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228600" y="3078163"/>
            <a:ext cx="18288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S</a:t>
            </a:r>
            <a:r>
              <a:rPr lang="en-US" sz="2200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1x</a:t>
            </a: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= 44 </a:t>
            </a:r>
            <a:r>
              <a:rPr lang="el-GR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μ</a:t>
            </a: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m </a:t>
            </a:r>
            <a:r>
              <a:rPr lang="en-US" sz="2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S</a:t>
            </a:r>
            <a:r>
              <a:rPr lang="en-US" sz="2200" b="1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1y</a:t>
            </a:r>
            <a:r>
              <a:rPr lang="en-US" sz="2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= 100 </a:t>
            </a:r>
            <a:r>
              <a:rPr lang="en-US" sz="2200" b="1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μm</a:t>
            </a:r>
            <a:endParaRPr lang="en-US" sz="22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28600" y="5005388"/>
            <a:ext cx="18288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S</a:t>
            </a:r>
            <a:r>
              <a:rPr lang="en-US" sz="2200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1x</a:t>
            </a: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= 44 </a:t>
            </a:r>
            <a:r>
              <a:rPr lang="el-GR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μ</a:t>
            </a: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m </a:t>
            </a:r>
            <a:r>
              <a:rPr lang="en-US" sz="2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S</a:t>
            </a:r>
            <a:r>
              <a:rPr lang="en-US" sz="2200" b="1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1y</a:t>
            </a:r>
            <a:r>
              <a:rPr lang="en-US" sz="2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  <a:sym typeface="Symbol"/>
              </a:rPr>
              <a:t>= 1 mm</a:t>
            </a:r>
            <a:endParaRPr lang="en-US" sz="22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pitchFamily="34" charset="0"/>
            </a:endParaRPr>
          </a:p>
        </p:txBody>
      </p:sp>
      <p:sp>
        <p:nvSpPr>
          <p:cNvPr id="123916" name="TextBox 49"/>
          <p:cNvSpPr txBox="1">
            <a:spLocks noChangeArrowheads="1"/>
          </p:cNvSpPr>
          <p:nvPr/>
        </p:nvSpPr>
        <p:spPr bwMode="auto">
          <a:xfrm>
            <a:off x="274638" y="533400"/>
            <a:ext cx="7921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3399"/>
                </a:solidFill>
                <a:latin typeface="Calibri" pitchFamily="34" charset="0"/>
              </a:rPr>
              <a:t>(IV)</a:t>
            </a:r>
          </a:p>
        </p:txBody>
      </p:sp>
      <p:sp>
        <p:nvSpPr>
          <p:cNvPr id="123917" name="Text Box 5"/>
          <p:cNvSpPr txBox="1">
            <a:spLocks noChangeArrowheads="1"/>
          </p:cNvSpPr>
          <p:nvPr/>
        </p:nvSpPr>
        <p:spPr bwMode="auto">
          <a:xfrm>
            <a:off x="6858000" y="684213"/>
            <a:ext cx="16764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Sample data from </a:t>
            </a:r>
            <a:br>
              <a:rPr lang="en-US">
                <a:solidFill>
                  <a:srgbClr val="003399"/>
                </a:solidFill>
                <a:latin typeface="Arial Narrow" pitchFamily="34" charset="0"/>
              </a:rPr>
            </a:br>
            <a:r>
              <a:rPr lang="en-US">
                <a:solidFill>
                  <a:srgbClr val="003399"/>
                </a:solidFill>
                <a:latin typeface="Arial Narrow" pitchFamily="34" charset="0"/>
              </a:rPr>
              <a:t>Andrei Fluerasu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981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</a:rPr>
              <a:t>Optical Scheme of </a:t>
            </a:r>
            <a:r>
              <a:rPr lang="en-US" sz="3400" b="1" kern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</a:rPr>
              <a:t>Wavefront</a:t>
            </a:r>
            <a:r>
              <a:rPr lang="en-US" sz="3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</a:rPr>
              <a:t> Preservation </a:t>
            </a:r>
            <a:br>
              <a:rPr lang="en-US" sz="3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</a:rPr>
            </a:br>
            <a:r>
              <a:rPr lang="en-US" sz="3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</a:rPr>
              <a:t>Test Experiments with CRL and a Boron Fiber Probe</a:t>
            </a:r>
          </a:p>
        </p:txBody>
      </p:sp>
      <p:grpSp>
        <p:nvGrpSpPr>
          <p:cNvPr id="124931" name="Group 89"/>
          <p:cNvGrpSpPr>
            <a:grpSpLocks/>
          </p:cNvGrpSpPr>
          <p:nvPr/>
        </p:nvGrpSpPr>
        <p:grpSpPr bwMode="auto">
          <a:xfrm>
            <a:off x="101600" y="1524000"/>
            <a:ext cx="8931275" cy="3048000"/>
            <a:chOff x="510208" y="447292"/>
            <a:chExt cx="7766858" cy="2650434"/>
          </a:xfrm>
        </p:grpSpPr>
        <p:grpSp>
          <p:nvGrpSpPr>
            <p:cNvPr id="124934" name="Group 84"/>
            <p:cNvGrpSpPr>
              <a:grpSpLocks/>
            </p:cNvGrpSpPr>
            <p:nvPr/>
          </p:nvGrpSpPr>
          <p:grpSpPr bwMode="auto">
            <a:xfrm>
              <a:off x="510208" y="447292"/>
              <a:ext cx="7766858" cy="2650434"/>
              <a:chOff x="510208" y="447292"/>
              <a:chExt cx="7766858" cy="2650434"/>
            </a:xfrm>
          </p:grpSpPr>
          <p:cxnSp>
            <p:nvCxnSpPr>
              <p:cNvPr id="124938" name="Straight Connector 13"/>
              <p:cNvCxnSpPr>
                <a:cxnSpLocks noChangeShapeType="1"/>
              </p:cNvCxnSpPr>
              <p:nvPr/>
            </p:nvCxnSpPr>
            <p:spPr bwMode="auto">
              <a:xfrm flipV="1">
                <a:off x="1009869" y="1438183"/>
                <a:ext cx="6429618" cy="666052"/>
              </a:xfrm>
              <a:prstGeom prst="line">
                <a:avLst/>
              </a:prstGeom>
              <a:noFill/>
              <a:ln w="6350" algn="ctr">
                <a:solidFill>
                  <a:srgbClr val="D9D9D9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39" name="Straight Connector 3"/>
              <p:cNvCxnSpPr>
                <a:cxnSpLocks noChangeShapeType="1"/>
              </p:cNvCxnSpPr>
              <p:nvPr/>
            </p:nvCxnSpPr>
            <p:spPr bwMode="auto">
              <a:xfrm flipV="1">
                <a:off x="1130570" y="2104008"/>
                <a:ext cx="7036886" cy="226"/>
              </a:xfrm>
              <a:prstGeom prst="line">
                <a:avLst/>
              </a:prstGeom>
              <a:noFill/>
              <a:ln w="9525" algn="ctr">
                <a:solidFill>
                  <a:srgbClr val="4A7EBB"/>
                </a:solidFill>
                <a:prstDash val="lgDashDot"/>
                <a:round/>
                <a:headEnd/>
                <a:tailEnd/>
              </a:ln>
            </p:spPr>
          </p:cxnSp>
          <p:sp>
            <p:nvSpPr>
              <p:cNvPr id="16" name="TextBox 19"/>
              <p:cNvSpPr txBox="1">
                <a:spLocks noChangeArrowheads="1"/>
              </p:cNvSpPr>
              <p:nvPr/>
            </p:nvSpPr>
            <p:spPr bwMode="auto">
              <a:xfrm>
                <a:off x="510208" y="1036738"/>
                <a:ext cx="1811254" cy="4017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kern="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itchFamily="34" charset="0"/>
                    <a:ea typeface="+mn-ea"/>
                  </a:rPr>
                  <a:t>U33 (APS 32ID) </a:t>
                </a:r>
              </a:p>
            </p:txBody>
          </p:sp>
          <p:sp>
            <p:nvSpPr>
              <p:cNvPr id="17" name="TextBox 20"/>
              <p:cNvSpPr txBox="1">
                <a:spLocks noChangeArrowheads="1"/>
              </p:cNvSpPr>
              <p:nvPr/>
            </p:nvSpPr>
            <p:spPr bwMode="auto">
              <a:xfrm>
                <a:off x="4218310" y="447292"/>
                <a:ext cx="1305981" cy="1083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kern="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itchFamily="34" charset="0"/>
                    <a:ea typeface="+mn-ea"/>
                  </a:rPr>
                  <a:t>1D Be CRL</a:t>
                </a:r>
              </a:p>
              <a:p>
                <a:pPr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1 – 5 lenses</a:t>
                </a:r>
                <a:br>
                  <a:rPr lang="en-US" sz="2000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</a:br>
                <a:r>
                  <a:rPr lang="en-US" sz="2000" kern="0" dirty="0" err="1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R</a:t>
                </a:r>
                <a:r>
                  <a:rPr lang="en-US" sz="2000" kern="0" baseline="-25000" dirty="0" err="1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min</a:t>
                </a:r>
                <a:r>
                  <a:rPr lang="en-US" sz="2000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 = 500 </a:t>
                </a:r>
                <a:r>
                  <a:rPr lang="en-US" sz="2000" kern="0" dirty="0" err="1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μm</a:t>
                </a:r>
                <a:endParaRPr lang="en-US" sz="2000" kern="0" dirty="0">
                  <a:solidFill>
                    <a:srgbClr val="000066"/>
                  </a:solidFill>
                  <a:latin typeface="Arial Narrow" pitchFamily="34" charset="0"/>
                  <a:ea typeface="+mn-ea"/>
                </a:endParaRPr>
              </a:p>
              <a:p>
                <a:pPr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D = 1 mm </a:t>
                </a:r>
              </a:p>
            </p:txBody>
          </p:sp>
          <p:sp>
            <p:nvSpPr>
              <p:cNvPr id="18" name="TextBox 21"/>
              <p:cNvSpPr txBox="1">
                <a:spLocks noChangeArrowheads="1"/>
              </p:cNvSpPr>
              <p:nvPr/>
            </p:nvSpPr>
            <p:spPr bwMode="auto">
              <a:xfrm>
                <a:off x="6181422" y="1017412"/>
                <a:ext cx="1161026" cy="668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kern="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itchFamily="34" charset="0"/>
                    <a:ea typeface="+mn-ea"/>
                  </a:rPr>
                  <a:t>B-Fiber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D = 100 </a:t>
                </a:r>
                <a:r>
                  <a:rPr lang="el-GR" sz="2000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μ</a:t>
                </a:r>
                <a:r>
                  <a:rPr lang="en-US" sz="2000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m </a:t>
                </a:r>
              </a:p>
            </p:txBody>
          </p:sp>
          <p:sp>
            <p:nvSpPr>
              <p:cNvPr id="19" name="TextBox 22"/>
              <p:cNvSpPr txBox="1">
                <a:spLocks noChangeArrowheads="1"/>
              </p:cNvSpPr>
              <p:nvPr/>
            </p:nvSpPr>
            <p:spPr bwMode="auto">
              <a:xfrm>
                <a:off x="7088431" y="447292"/>
                <a:ext cx="1152742" cy="669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b="1" kern="0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itchFamily="34" charset="0"/>
                    <a:ea typeface="+mn-ea"/>
                  </a:rPr>
                  <a:t>Detector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YAG + CCD</a:t>
                </a:r>
              </a:p>
            </p:txBody>
          </p:sp>
          <p:sp>
            <p:nvSpPr>
              <p:cNvPr id="20" name="TextBox 26"/>
              <p:cNvSpPr txBox="1">
                <a:spLocks noChangeArrowheads="1"/>
              </p:cNvSpPr>
              <p:nvPr/>
            </p:nvSpPr>
            <p:spPr bwMode="auto">
              <a:xfrm>
                <a:off x="4089921" y="2776085"/>
                <a:ext cx="741344" cy="321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~36 m</a:t>
                </a:r>
              </a:p>
            </p:txBody>
          </p:sp>
          <p:sp>
            <p:nvSpPr>
              <p:cNvPr id="21" name="TextBox 27"/>
              <p:cNvSpPr txBox="1">
                <a:spLocks noChangeArrowheads="1"/>
              </p:cNvSpPr>
              <p:nvPr/>
            </p:nvSpPr>
            <p:spPr bwMode="auto">
              <a:xfrm>
                <a:off x="6594201" y="2767803"/>
                <a:ext cx="688884" cy="320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~71 m</a:t>
                </a:r>
              </a:p>
            </p:txBody>
          </p:sp>
          <p:sp>
            <p:nvSpPr>
              <p:cNvPr id="22" name="TextBox 28"/>
              <p:cNvSpPr txBox="1">
                <a:spLocks noChangeArrowheads="1"/>
              </p:cNvSpPr>
              <p:nvPr/>
            </p:nvSpPr>
            <p:spPr bwMode="auto">
              <a:xfrm>
                <a:off x="7291368" y="2767803"/>
                <a:ext cx="623999" cy="320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~75 m</a:t>
                </a:r>
              </a:p>
            </p:txBody>
          </p:sp>
          <p:sp>
            <p:nvSpPr>
              <p:cNvPr id="23" name="TextBox 29"/>
              <p:cNvSpPr txBox="1">
                <a:spLocks noChangeArrowheads="1"/>
              </p:cNvSpPr>
              <p:nvPr/>
            </p:nvSpPr>
            <p:spPr bwMode="auto">
              <a:xfrm>
                <a:off x="819447" y="2332965"/>
                <a:ext cx="1601414" cy="7316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~1.25 m from</a:t>
                </a:r>
              </a:p>
              <a:p>
                <a:pPr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from center of </a:t>
                </a:r>
                <a:br>
                  <a:rPr lang="en-US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</a:br>
                <a:r>
                  <a:rPr lang="en-US" kern="0" dirty="0">
                    <a:solidFill>
                      <a:srgbClr val="000066"/>
                    </a:solidFill>
                    <a:latin typeface="Arial Narrow" pitchFamily="34" charset="0"/>
                    <a:ea typeface="+mn-ea"/>
                  </a:rPr>
                  <a:t>straight section</a:t>
                </a:r>
              </a:p>
            </p:txBody>
          </p:sp>
          <p:cxnSp>
            <p:nvCxnSpPr>
              <p:cNvPr id="124948" name="Straight Connector 23"/>
              <p:cNvCxnSpPr>
                <a:cxnSpLocks noChangeShapeType="1"/>
              </p:cNvCxnSpPr>
              <p:nvPr/>
            </p:nvCxnSpPr>
            <p:spPr bwMode="auto">
              <a:xfrm flipV="1">
                <a:off x="4419600" y="1570892"/>
                <a:ext cx="3028462" cy="181712"/>
              </a:xfrm>
              <a:prstGeom prst="line">
                <a:avLst/>
              </a:prstGeom>
              <a:noFill/>
              <a:ln w="6350" algn="ctr">
                <a:solidFill>
                  <a:srgbClr val="BFBFBF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49" name="Straight Connector 24"/>
              <p:cNvCxnSpPr>
                <a:cxnSpLocks noChangeShapeType="1"/>
              </p:cNvCxnSpPr>
              <p:nvPr/>
            </p:nvCxnSpPr>
            <p:spPr bwMode="auto">
              <a:xfrm>
                <a:off x="4394447" y="1762543"/>
                <a:ext cx="3053615" cy="102282"/>
              </a:xfrm>
              <a:prstGeom prst="line">
                <a:avLst/>
              </a:prstGeom>
              <a:noFill/>
              <a:ln w="6350" algn="ctr">
                <a:solidFill>
                  <a:srgbClr val="A6A6A6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50" name="Straight Connector 25"/>
              <p:cNvCxnSpPr>
                <a:cxnSpLocks noChangeShapeType="1"/>
              </p:cNvCxnSpPr>
              <p:nvPr/>
            </p:nvCxnSpPr>
            <p:spPr bwMode="auto">
              <a:xfrm>
                <a:off x="4385569" y="1766656"/>
                <a:ext cx="3062493" cy="382575"/>
              </a:xfrm>
              <a:prstGeom prst="line">
                <a:avLst/>
              </a:prstGeom>
              <a:noFill/>
              <a:ln w="6350" algn="ctr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51" name="Straight Connector 26"/>
              <p:cNvCxnSpPr>
                <a:cxnSpLocks noChangeShapeType="1"/>
              </p:cNvCxnSpPr>
              <p:nvPr/>
            </p:nvCxnSpPr>
            <p:spPr bwMode="auto">
              <a:xfrm>
                <a:off x="4394447" y="1766656"/>
                <a:ext cx="3045040" cy="612560"/>
              </a:xfrm>
              <a:prstGeom prst="line">
                <a:avLst/>
              </a:prstGeom>
              <a:noFill/>
              <a:ln w="6350" algn="ctr">
                <a:solidFill>
                  <a:srgbClr val="595959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52" name="Straight Connector 27"/>
              <p:cNvCxnSpPr>
                <a:cxnSpLocks noChangeShapeType="1"/>
              </p:cNvCxnSpPr>
              <p:nvPr/>
            </p:nvCxnSpPr>
            <p:spPr bwMode="auto">
              <a:xfrm>
                <a:off x="4394447" y="1757779"/>
                <a:ext cx="3045799" cy="836929"/>
              </a:xfrm>
              <a:prstGeom prst="line">
                <a:avLst/>
              </a:prstGeom>
              <a:noFill/>
              <a:ln w="6350" algn="ctr">
                <a:solidFill>
                  <a:srgbClr val="262626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53" name="Straight Connector 28"/>
              <p:cNvCxnSpPr>
                <a:cxnSpLocks noChangeShapeType="1"/>
              </p:cNvCxnSpPr>
              <p:nvPr/>
            </p:nvCxnSpPr>
            <p:spPr bwMode="auto">
              <a:xfrm flipV="1">
                <a:off x="4398362" y="1603683"/>
                <a:ext cx="3045799" cy="836929"/>
              </a:xfrm>
              <a:prstGeom prst="line">
                <a:avLst/>
              </a:prstGeom>
              <a:noFill/>
              <a:ln w="6350" algn="ctr">
                <a:solidFill>
                  <a:srgbClr val="262626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54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1005090" y="2090698"/>
                <a:ext cx="6429618" cy="666052"/>
              </a:xfrm>
              <a:prstGeom prst="line">
                <a:avLst/>
              </a:prstGeom>
              <a:noFill/>
              <a:ln w="6350" algn="ctr">
                <a:solidFill>
                  <a:srgbClr val="D9D9D9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55" name="Straight Connector 30"/>
              <p:cNvCxnSpPr>
                <a:cxnSpLocks noChangeShapeType="1"/>
              </p:cNvCxnSpPr>
              <p:nvPr/>
            </p:nvCxnSpPr>
            <p:spPr bwMode="auto">
              <a:xfrm flipV="1">
                <a:off x="4394431" y="1828559"/>
                <a:ext cx="3045040" cy="612560"/>
              </a:xfrm>
              <a:prstGeom prst="line">
                <a:avLst/>
              </a:prstGeom>
              <a:noFill/>
              <a:ln w="6350" algn="ctr">
                <a:solidFill>
                  <a:srgbClr val="595959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56" name="Straight Connector 31"/>
              <p:cNvCxnSpPr>
                <a:cxnSpLocks noChangeShapeType="1"/>
              </p:cNvCxnSpPr>
              <p:nvPr/>
            </p:nvCxnSpPr>
            <p:spPr bwMode="auto">
              <a:xfrm flipV="1">
                <a:off x="4390316" y="2057183"/>
                <a:ext cx="3062493" cy="382575"/>
              </a:xfrm>
              <a:prstGeom prst="line">
                <a:avLst/>
              </a:prstGeom>
              <a:noFill/>
              <a:ln w="6350" algn="ctr">
                <a:solidFill>
                  <a:srgbClr val="7F7F7F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57" name="Straight Connector 32"/>
              <p:cNvCxnSpPr>
                <a:cxnSpLocks noChangeShapeType="1"/>
              </p:cNvCxnSpPr>
              <p:nvPr/>
            </p:nvCxnSpPr>
            <p:spPr bwMode="auto">
              <a:xfrm flipV="1">
                <a:off x="4399194" y="2338850"/>
                <a:ext cx="3053615" cy="102282"/>
              </a:xfrm>
              <a:prstGeom prst="line">
                <a:avLst/>
              </a:prstGeom>
              <a:noFill/>
              <a:ln w="6350" algn="ctr">
                <a:solidFill>
                  <a:srgbClr val="A6A6A6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58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4405295" y="2442505"/>
                <a:ext cx="3028462" cy="181712"/>
              </a:xfrm>
              <a:prstGeom prst="line">
                <a:avLst/>
              </a:prstGeom>
              <a:noFill/>
              <a:ln w="6350" algn="ctr">
                <a:solidFill>
                  <a:srgbClr val="BFBFBF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124959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4389492" y="1730729"/>
                <a:ext cx="0" cy="749808"/>
              </a:xfrm>
              <a:prstGeom prst="line">
                <a:avLst/>
              </a:prstGeom>
              <a:noFill/>
              <a:ln w="22225" algn="ctr">
                <a:solidFill>
                  <a:srgbClr val="1F497D"/>
                </a:solidFill>
                <a:prstDash val="sysDash"/>
                <a:round/>
                <a:headEnd type="stealth" w="lg" len="lg"/>
                <a:tailEnd type="stealth" w="lg" len="lg"/>
              </a:ln>
            </p:spPr>
          </p:cxnSp>
          <p:sp>
            <p:nvSpPr>
              <p:cNvPr id="36" name="TextBox 28"/>
              <p:cNvSpPr txBox="1">
                <a:spLocks noChangeArrowheads="1"/>
              </p:cNvSpPr>
              <p:nvPr/>
            </p:nvSpPr>
            <p:spPr bwMode="auto">
              <a:xfrm>
                <a:off x="7405952" y="1232760"/>
                <a:ext cx="871114" cy="3478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solidFill>
                      <a:sysClr val="window" lastClr="FFFFFF">
                        <a:lumMod val="85000"/>
                      </a:sysClr>
                    </a:solidFill>
                    <a:latin typeface="Arial Narrow" pitchFamily="34" charset="0"/>
                    <a:ea typeface="+mn-ea"/>
                  </a:rPr>
                  <a:t>0 lenses</a:t>
                </a:r>
              </a:p>
            </p:txBody>
          </p:sp>
          <p:sp>
            <p:nvSpPr>
              <p:cNvPr id="37" name="TextBox 28"/>
              <p:cNvSpPr txBox="1">
                <a:spLocks noChangeArrowheads="1"/>
              </p:cNvSpPr>
              <p:nvPr/>
            </p:nvSpPr>
            <p:spPr bwMode="auto">
              <a:xfrm>
                <a:off x="7405952" y="1434303"/>
                <a:ext cx="670937" cy="3478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solidFill>
                      <a:sysClr val="window" lastClr="FFFFFF">
                        <a:lumMod val="75000"/>
                      </a:sysClr>
                    </a:solidFill>
                    <a:latin typeface="Arial Narrow" pitchFamily="34" charset="0"/>
                    <a:ea typeface="+mn-ea"/>
                  </a:rPr>
                  <a:t>1 lens</a:t>
                </a:r>
              </a:p>
            </p:txBody>
          </p:sp>
          <p:sp>
            <p:nvSpPr>
              <p:cNvPr id="38" name="TextBox 28"/>
              <p:cNvSpPr txBox="1">
                <a:spLocks noChangeArrowheads="1"/>
              </p:cNvSpPr>
              <p:nvPr/>
            </p:nvSpPr>
            <p:spPr bwMode="auto">
              <a:xfrm>
                <a:off x="7405952" y="1671738"/>
                <a:ext cx="871114" cy="3478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solidFill>
                      <a:sysClr val="window" lastClr="FFFFFF">
                        <a:lumMod val="65000"/>
                      </a:sysClr>
                    </a:solidFill>
                    <a:latin typeface="Arial Narrow" pitchFamily="34" charset="0"/>
                    <a:ea typeface="+mn-ea"/>
                  </a:rPr>
                  <a:t>2 lenses</a:t>
                </a:r>
              </a:p>
            </p:txBody>
          </p:sp>
          <p:sp>
            <p:nvSpPr>
              <p:cNvPr id="39" name="TextBox 28"/>
              <p:cNvSpPr txBox="1">
                <a:spLocks noChangeArrowheads="1"/>
              </p:cNvSpPr>
              <p:nvPr/>
            </p:nvSpPr>
            <p:spPr bwMode="auto">
              <a:xfrm>
                <a:off x="7405952" y="1983716"/>
                <a:ext cx="871114" cy="3478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solidFill>
                      <a:sysClr val="window" lastClr="FFFFFF">
                        <a:lumMod val="50000"/>
                      </a:sysClr>
                    </a:solidFill>
                    <a:latin typeface="Arial Narrow" pitchFamily="34" charset="0"/>
                    <a:ea typeface="+mn-ea"/>
                  </a:rPr>
                  <a:t>3 lenses</a:t>
                </a:r>
              </a:p>
            </p:txBody>
          </p:sp>
          <p:sp>
            <p:nvSpPr>
              <p:cNvPr id="40" name="TextBox 28"/>
              <p:cNvSpPr txBox="1">
                <a:spLocks noChangeArrowheads="1"/>
              </p:cNvSpPr>
              <p:nvPr/>
            </p:nvSpPr>
            <p:spPr bwMode="auto">
              <a:xfrm>
                <a:off x="7405952" y="2226672"/>
                <a:ext cx="871114" cy="3478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Arial Narrow" pitchFamily="34" charset="0"/>
                    <a:ea typeface="+mn-ea"/>
                  </a:rPr>
                  <a:t>4 lenses</a:t>
                </a:r>
              </a:p>
            </p:txBody>
          </p:sp>
          <p:sp>
            <p:nvSpPr>
              <p:cNvPr id="41" name="TextBox 28"/>
              <p:cNvSpPr txBox="1">
                <a:spLocks noChangeArrowheads="1"/>
              </p:cNvSpPr>
              <p:nvPr/>
            </p:nvSpPr>
            <p:spPr bwMode="auto">
              <a:xfrm>
                <a:off x="7405952" y="2472390"/>
                <a:ext cx="871114" cy="3478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kern="0" dirty="0">
                    <a:solidFill>
                      <a:sysClr val="windowText" lastClr="000000">
                        <a:lumMod val="85000"/>
                        <a:lumOff val="15000"/>
                      </a:sysClr>
                    </a:solidFill>
                    <a:latin typeface="Arial Narrow" pitchFamily="34" charset="0"/>
                    <a:ea typeface="+mn-ea"/>
                  </a:rPr>
                  <a:t>5 lenses</a:t>
                </a:r>
              </a:p>
            </p:txBody>
          </p:sp>
          <p:sp>
            <p:nvSpPr>
              <p:cNvPr id="42" name="Rectangle 4"/>
              <p:cNvSpPr/>
              <p:nvPr/>
            </p:nvSpPr>
            <p:spPr>
              <a:xfrm>
                <a:off x="1009960" y="1983716"/>
                <a:ext cx="724778" cy="241576"/>
              </a:xfrm>
              <a:prstGeom prst="rect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grpSp>
            <p:nvGrpSpPr>
              <p:cNvPr id="124967" name="Group 83"/>
              <p:cNvGrpSpPr>
                <a:grpSpLocks/>
              </p:cNvGrpSpPr>
              <p:nvPr/>
            </p:nvGrpSpPr>
            <p:grpSpPr bwMode="auto">
              <a:xfrm>
                <a:off x="6955920" y="2038853"/>
                <a:ext cx="120701" cy="120701"/>
                <a:chOff x="6955920" y="2038853"/>
                <a:chExt cx="120701" cy="120701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6955900" y="2038933"/>
                  <a:ext cx="120105" cy="120098"/>
                </a:xfrm>
                <a:prstGeom prst="ellipse">
                  <a:avLst/>
                </a:prstGeom>
                <a:solidFill>
                  <a:srgbClr val="4F81BD"/>
                </a:solidFill>
                <a:ln w="25400" cap="flat" cmpd="sng" algn="ctr">
                  <a:solidFill>
                    <a:srgbClr val="4F81BD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" lastClr="FFFFFF"/>
                    </a:solidFill>
                    <a:latin typeface="Calibri"/>
                    <a:ea typeface="+mn-ea"/>
                  </a:endParaRPr>
                </a:p>
              </p:txBody>
            </p:sp>
            <p:sp>
              <p:nvSpPr>
                <p:cNvPr id="46" name="Oval 45"/>
                <p:cNvSpPr>
                  <a:spLocks noChangeAspect="1"/>
                </p:cNvSpPr>
                <p:nvPr/>
              </p:nvSpPr>
              <p:spPr>
                <a:xfrm>
                  <a:off x="6982130" y="2065161"/>
                  <a:ext cx="70407" cy="70403"/>
                </a:xfrm>
                <a:prstGeom prst="ellipse">
                  <a:avLst/>
                </a:prstGeom>
                <a:solidFill>
                  <a:sysClr val="windowText" lastClr="000000"/>
                </a:solidFill>
                <a:ln w="25400" cap="flat" cmpd="sng" algn="ctr">
                  <a:solidFill>
                    <a:srgbClr val="4F81BD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 dirty="0">
                    <a:solidFill>
                      <a:sysClr val="windowText" lastClr="000000"/>
                    </a:solidFill>
                    <a:latin typeface="Calibri"/>
                    <a:ea typeface="+mn-ea"/>
                  </a:endParaRPr>
                </a:p>
              </p:txBody>
            </p:sp>
          </p:grpSp>
          <p:cxnSp>
            <p:nvCxnSpPr>
              <p:cNvPr id="124968" name="Straight Connector 43"/>
              <p:cNvCxnSpPr>
                <a:cxnSpLocks noChangeShapeType="1"/>
              </p:cNvCxnSpPr>
              <p:nvPr/>
            </p:nvCxnSpPr>
            <p:spPr bwMode="auto">
              <a:xfrm>
                <a:off x="7446645" y="1371592"/>
                <a:ext cx="0" cy="1463040"/>
              </a:xfrm>
              <a:prstGeom prst="line">
                <a:avLst/>
              </a:prstGeom>
              <a:noFill/>
              <a:ln w="22225" algn="ctr">
                <a:solidFill>
                  <a:srgbClr val="000000"/>
                </a:solidFill>
                <a:round/>
                <a:headEnd/>
                <a:tailEnd/>
              </a:ln>
            </p:spPr>
          </p:cxnSp>
        </p:grpSp>
        <p:cxnSp>
          <p:nvCxnSpPr>
            <p:cNvPr id="124935" name="Straight Connector 10"/>
            <p:cNvCxnSpPr>
              <a:cxnSpLocks noChangeShapeType="1"/>
            </p:cNvCxnSpPr>
            <p:nvPr/>
          </p:nvCxnSpPr>
          <p:spPr bwMode="auto">
            <a:xfrm flipH="1">
              <a:off x="3305175" y="1724025"/>
              <a:ext cx="723900" cy="685800"/>
            </a:xfrm>
            <a:prstGeom prst="line">
              <a:avLst/>
            </a:prstGeom>
            <a:noFill/>
            <a:ln w="9525" algn="ctr">
              <a:solidFill>
                <a:srgbClr val="1F497D"/>
              </a:solidFill>
              <a:round/>
              <a:headEnd/>
              <a:tailEnd/>
            </a:ln>
          </p:spPr>
        </p:cxnSp>
        <p:cxnSp>
          <p:nvCxnSpPr>
            <p:cNvPr id="124936" name="Straight Connector 11"/>
            <p:cNvCxnSpPr>
              <a:cxnSpLocks noChangeShapeType="1"/>
            </p:cNvCxnSpPr>
            <p:nvPr/>
          </p:nvCxnSpPr>
          <p:spPr bwMode="auto">
            <a:xfrm flipH="1">
              <a:off x="3343275" y="1762125"/>
              <a:ext cx="723900" cy="685800"/>
            </a:xfrm>
            <a:prstGeom prst="line">
              <a:avLst/>
            </a:prstGeom>
            <a:noFill/>
            <a:ln w="9525" algn="ctr">
              <a:solidFill>
                <a:srgbClr val="1F497D"/>
              </a:solidFill>
              <a:round/>
              <a:headEnd/>
              <a:tailEnd/>
            </a:ln>
          </p:spPr>
        </p:cxnSp>
        <p:sp>
          <p:nvSpPr>
            <p:cNvPr id="13" name="TextBox 19"/>
            <p:cNvSpPr txBox="1">
              <a:spLocks noChangeArrowheads="1"/>
            </p:cNvSpPr>
            <p:nvPr/>
          </p:nvSpPr>
          <p:spPr bwMode="auto">
            <a:xfrm>
              <a:off x="2956506" y="1036738"/>
              <a:ext cx="1247999" cy="669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kern="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ea typeface="+mn-ea"/>
                </a:rPr>
                <a:t>Mono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kern="0" dirty="0">
                  <a:solidFill>
                    <a:srgbClr val="000066"/>
                  </a:solidFill>
                  <a:latin typeface="Arial Narrow" pitchFamily="34" charset="0"/>
                  <a:ea typeface="+mn-ea"/>
                </a:rPr>
                <a:t>E</a:t>
              </a:r>
              <a:r>
                <a:rPr lang="en-US" sz="2000" kern="0" baseline="-25000" dirty="0">
                  <a:solidFill>
                    <a:srgbClr val="000066"/>
                  </a:solidFill>
                  <a:latin typeface="Arial Narrow" pitchFamily="34" charset="0"/>
                  <a:ea typeface="+mn-ea"/>
                </a:rPr>
                <a:t>ph</a:t>
              </a:r>
              <a:r>
                <a:rPr lang="en-US" sz="2000" kern="0" dirty="0">
                  <a:solidFill>
                    <a:srgbClr val="000066"/>
                  </a:solidFill>
                  <a:latin typeface="Arial Narrow" pitchFamily="34" charset="0"/>
                  <a:ea typeface="+mn-ea"/>
                </a:rPr>
                <a:t> = 8.5 </a:t>
              </a:r>
              <a:r>
                <a:rPr lang="en-US" sz="2000" kern="0" dirty="0" err="1">
                  <a:solidFill>
                    <a:srgbClr val="000066"/>
                  </a:solidFill>
                  <a:latin typeface="Arial Narrow" pitchFamily="34" charset="0"/>
                  <a:ea typeface="+mn-ea"/>
                </a:rPr>
                <a:t>keV</a:t>
              </a:r>
              <a:endParaRPr lang="en-US" sz="2000" kern="0" dirty="0">
                <a:solidFill>
                  <a:srgbClr val="000066"/>
                </a:solidFill>
                <a:latin typeface="Arial Narrow" pitchFamily="34" charset="0"/>
                <a:ea typeface="+mn-ea"/>
              </a:endParaRPr>
            </a:p>
          </p:txBody>
        </p:sp>
      </p:grpSp>
      <p:sp>
        <p:nvSpPr>
          <p:cNvPr id="124932" name="Rectangle 46"/>
          <p:cNvSpPr>
            <a:spLocks noChangeArrowheads="1"/>
          </p:cNvSpPr>
          <p:nvPr/>
        </p:nvSpPr>
        <p:spPr bwMode="auto">
          <a:xfrm>
            <a:off x="228600" y="4772025"/>
            <a:ext cx="8915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0188" indent="-230188">
              <a:buSzPct val="108000"/>
              <a:buFont typeface="Arial" pitchFamily="34" charset="0"/>
              <a:buChar char="•"/>
            </a:pPr>
            <a:r>
              <a:rPr lang="en-US" sz="1600">
                <a:solidFill>
                  <a:srgbClr val="000066"/>
                </a:solidFill>
                <a:latin typeface="Arial Narrow" pitchFamily="34" charset="0"/>
              </a:rPr>
              <a:t>V. Kohn, I. Snigireva and A. Snigirev, “Direct measurement of transverse coherence length of hard X-rays from interference fringes”, Phys. Rev. Lett., 2000, vol.85(13), p.2745.</a:t>
            </a:r>
          </a:p>
          <a:p>
            <a:pPr marL="230188" indent="-230188">
              <a:buSzPct val="108000"/>
              <a:buFont typeface="Arial" pitchFamily="34" charset="0"/>
              <a:buChar char="•"/>
            </a:pPr>
            <a:r>
              <a:rPr lang="en-US" sz="1600">
                <a:solidFill>
                  <a:srgbClr val="000066"/>
                </a:solidFill>
                <a:latin typeface="Arial Narrow" pitchFamily="34" charset="0"/>
              </a:rPr>
              <a:t>A. Snigirev, V. Kohn, I. Snigireva, B. Lengeler, “A compound refractive lens for focusing high-energy X-rays”, Nature, 1996, vol.384, p.49.</a:t>
            </a:r>
          </a:p>
          <a:p>
            <a:pPr marL="230188" indent="-230188">
              <a:buSzPct val="108000"/>
              <a:buFont typeface="Arial" pitchFamily="34" charset="0"/>
              <a:buChar char="•"/>
            </a:pPr>
            <a:r>
              <a:rPr lang="en-US" sz="1600">
                <a:solidFill>
                  <a:srgbClr val="000066"/>
                </a:solidFill>
                <a:latin typeface="Arial Narrow" pitchFamily="34" charset="0"/>
              </a:rPr>
              <a:t>New generation CRL from B. Lengeler et al.</a:t>
            </a:r>
          </a:p>
        </p:txBody>
      </p:sp>
      <p:sp>
        <p:nvSpPr>
          <p:cNvPr id="124933" name="TextBox 47"/>
          <p:cNvSpPr txBox="1">
            <a:spLocks noChangeArrowheads="1"/>
          </p:cNvSpPr>
          <p:nvPr/>
        </p:nvSpPr>
        <p:spPr bwMode="auto">
          <a:xfrm>
            <a:off x="7469188" y="1077913"/>
            <a:ext cx="1522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66"/>
                </a:solidFill>
                <a:latin typeface="Arial Narrow" pitchFamily="34" charset="0"/>
              </a:rPr>
              <a:t>APS, Dec.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4" descr="C:\Papers\SRI2012\CoherencePresExp\figures\calcD1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288" y="5791200"/>
            <a:ext cx="15255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366713" y="876300"/>
            <a:ext cx="903287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no lenses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27238" y="876300"/>
            <a:ext cx="6318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 lens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0750" y="876300"/>
            <a:ext cx="8096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 lenses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930775" y="876300"/>
            <a:ext cx="8096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3 lenses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21438" y="876300"/>
            <a:ext cx="8096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4 lenses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950200" y="876300"/>
            <a:ext cx="8096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5 lenses</a:t>
            </a:r>
          </a:p>
        </p:txBody>
      </p:sp>
      <p:pic>
        <p:nvPicPr>
          <p:cNvPr id="125961" name="Picture 39" descr="C:\Papers\SRI2012\CoherencePresExp\figures\measD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1395413"/>
            <a:ext cx="152558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Picture 40" descr="C:\Papers\SRI2012\CoherencePresExp\figures\measD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6700" y="1395413"/>
            <a:ext cx="15240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3" name="Picture 41" descr="C:\Papers\SRI2012\CoherencePresExp\figures\measD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4825" y="1395413"/>
            <a:ext cx="152558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4" name="Picture 42" descr="C:\Papers\SRI2012\CoherencePresExp\figures\measD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2950" y="1395413"/>
            <a:ext cx="152558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5" name="Picture 43" descr="C:\Papers\SRI2012\CoherencePresExp\figures\measD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2663" y="1395413"/>
            <a:ext cx="152558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6" name="Picture 44" descr="C:\Papers\SRI2012\CoherencePresExp\figures\measD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70788" y="1395413"/>
            <a:ext cx="152558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7" name="Picture 45" descr="C:\Papers\SRI2012\CoherencePresExp\figures\measD0y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988" y="3003550"/>
            <a:ext cx="15255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8" name="Picture 46" descr="C:\Papers\SRI2012\CoherencePresExp\figures\measD1y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36700" y="3003550"/>
            <a:ext cx="152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9" name="Picture 47" descr="C:\Papers\SRI2012\CoherencePresExp\figures\measD2y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4825" y="3003550"/>
            <a:ext cx="15255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0" name="Picture 48" descr="C:\Papers\SRI2012\CoherencePresExp\figures\measD5y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70788" y="3003550"/>
            <a:ext cx="15255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1" name="Picture 49" descr="C:\Papers\SRI2012\CoherencePresExp\figures\measD3y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52950" y="3003550"/>
            <a:ext cx="15255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2" name="Picture 50" descr="C:\Papers\SRI2012\CoherencePresExp\figures\measD4y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62663" y="3003550"/>
            <a:ext cx="15255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3" name="Picture 51" descr="C:\Papers\SRI2012\CoherencePresExp\figures\calcD0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988" y="4205288"/>
            <a:ext cx="152558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4" name="Picture 52" descr="C:\Papers\SRI2012\CoherencePresExp\figures\calcD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36700" y="4205288"/>
            <a:ext cx="15240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5" name="Picture 53" descr="C:\Papers\SRI2012\CoherencePresExp\figures\calcD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62663" y="4205288"/>
            <a:ext cx="152558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6" name="Picture 54" descr="C:\Papers\SRI2012\CoherencePresExp\figures\calcD2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4825" y="4205288"/>
            <a:ext cx="152558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7" name="Picture 55" descr="C:\Papers\SRI2012\CoherencePresExp\figures\calcD3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52950" y="4205288"/>
            <a:ext cx="152558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8" name="Picture 56" descr="C:\Papers\SRI2012\CoherencePresExp\figures\calcD5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570788" y="4205288"/>
            <a:ext cx="1525587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9" name="Picture 57" descr="C:\Papers\SRI2012\CoherencePresExp\figures\calcD0y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6988" y="5786438"/>
            <a:ext cx="15255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0" name="Picture 58" descr="C:\Papers\SRI2012\CoherencePresExp\figures\calcD1y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36700" y="5786438"/>
            <a:ext cx="1524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1" name="Picture 59" descr="C:\Papers\SRI2012\CoherencePresExp\figures\calcD2y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44825" y="5786438"/>
            <a:ext cx="15255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2" name="Picture 60" descr="C:\Papers\SRI2012\CoherencePresExp\figures\calcD3y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552950" y="5786438"/>
            <a:ext cx="15255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3" name="Picture 61" descr="C:\Papers\SRI2012\CoherencePresExp\figures\calcD4y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062663" y="5786438"/>
            <a:ext cx="15255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84" name="Picture 62" descr="C:\Papers\SRI2012\CoherencePresExp\figures\calcD5y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570788" y="5786438"/>
            <a:ext cx="15255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3732213" y="5557838"/>
            <a:ext cx="178593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vertical cuts (at x = 0)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76675" y="3878263"/>
            <a:ext cx="143668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Calculation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19513" y="2755900"/>
            <a:ext cx="178593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vertical cuts (at x = 0)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30625" y="1063625"/>
            <a:ext cx="1730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Measurement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0" y="0"/>
            <a:ext cx="9144000" cy="981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</a:rPr>
              <a:t>Intensity Distributions in B-Fiber Based Interference Scheme for Different Numbers of CRL in Optical Path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ChangeArrowheads="1"/>
          </p:cNvSpPr>
          <p:nvPr/>
        </p:nvSpPr>
        <p:spPr bwMode="auto">
          <a:xfrm>
            <a:off x="0" y="0"/>
            <a:ext cx="914399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Simulations for FEL:</a:t>
            </a:r>
            <a:endParaRPr lang="en-US" sz="36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SASE 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Pulse Profiles and Spectra at FEL Exit </a:t>
            </a:r>
          </a:p>
        </p:txBody>
      </p:sp>
      <p:pic>
        <p:nvPicPr>
          <p:cNvPr id="3" name="Picture 12" descr="nonseed_orig_pow_vs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4572000"/>
            <a:ext cx="26320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seed_orig_pow_vs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" y="2451100"/>
            <a:ext cx="26320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nonseed_orig_pow_vs_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0238" y="4600575"/>
            <a:ext cx="2668587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seed_orig_pow_vs_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7225" y="2451100"/>
            <a:ext cx="26320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seed_orig_en_vs_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4863" y="2451100"/>
            <a:ext cx="25781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nonseed_orig_en_vs_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6763" y="4589462"/>
            <a:ext cx="26320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7105109" y="1197114"/>
            <a:ext cx="2038891" cy="707886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GENESIS</a:t>
            </a:r>
          </a:p>
          <a:p>
            <a:pPr eaLnBrk="0" hangingPunct="0">
              <a:defRPr/>
            </a:pPr>
            <a:r>
              <a:rPr lang="en-US" sz="2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(integrated to SRW)</a:t>
            </a:r>
            <a:endParaRPr lang="en-US" sz="2000" dirty="0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ea typeface="+mn-ea"/>
              <a:cs typeface="Arial" charset="0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07950" y="1828800"/>
            <a:ext cx="3744913" cy="45720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+mn-ea"/>
                <a:cs typeface="Arial" charset="0"/>
              </a:rPr>
              <a:t>A: Seeded FEL operation</a:t>
            </a: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107950" y="4191000"/>
            <a:ext cx="5929313" cy="45720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+mn-ea"/>
                <a:cs typeface="Arial" charset="0"/>
              </a:rPr>
              <a:t>B: SASE (not saturated)</a:t>
            </a: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685800" y="2189163"/>
            <a:ext cx="2444750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Peak Power vs Long. Position</a:t>
            </a: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3990975" y="2189163"/>
            <a:ext cx="1284288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Power vs Time</a:t>
            </a: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6521450" y="2189163"/>
            <a:ext cx="1468438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Energy Spectrum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373188" y="1177925"/>
            <a:ext cx="3063875" cy="51752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tabLst>
                <a:tab pos="1089025" algn="l"/>
              </a:tabLst>
            </a:pPr>
            <a:r>
              <a:rPr lang="en-US" sz="1400" i="1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E</a:t>
            </a:r>
            <a:r>
              <a:rPr lang="en-US"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 = 1 GeV	</a:t>
            </a:r>
            <a:r>
              <a:rPr lang="en-US" sz="1400" i="1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</a:t>
            </a:r>
            <a:r>
              <a:rPr lang="en-US" sz="1400" i="1" baseline="-250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t e</a:t>
            </a:r>
            <a:r>
              <a:rPr lang="en-US"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 ~ 200 fs</a:t>
            </a:r>
            <a:endParaRPr lang="en-US" sz="1400">
              <a:solidFill>
                <a:srgbClr val="006699"/>
              </a:solidFill>
              <a:latin typeface="Times New Roman" pitchFamily="18" charset="0"/>
              <a:ea typeface="+mn-ea"/>
              <a:cs typeface="Arial" charset="0"/>
            </a:endParaRPr>
          </a:p>
          <a:p>
            <a:pPr eaLnBrk="0" hangingPunct="0">
              <a:tabLst>
                <a:tab pos="1089025" algn="l"/>
              </a:tabLst>
            </a:pPr>
            <a:r>
              <a:rPr lang="en-US" sz="1400" i="1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I</a:t>
            </a:r>
            <a:r>
              <a:rPr lang="en-US" sz="1400" i="1" baseline="-250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peak</a:t>
            </a:r>
            <a:r>
              <a:rPr lang="en-US"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 = 1.5 kA	</a:t>
            </a:r>
            <a:r>
              <a:rPr lang="en-US" sz="1400" i="1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</a:t>
            </a:r>
            <a:r>
              <a:rPr lang="en-US" sz="1400" i="1" baseline="-250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x</a:t>
            </a:r>
            <a:r>
              <a:rPr lang="en-US" sz="1400" i="1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 = </a:t>
            </a:r>
            <a:r>
              <a:rPr lang="en-US" sz="1400" i="1" baseline="-250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y</a:t>
            </a:r>
            <a:r>
              <a:rPr lang="en-US"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 = 1.2  mm-mrad</a:t>
            </a: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5500688" y="1174750"/>
            <a:ext cx="1174750" cy="7302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i="1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K</a:t>
            </a:r>
            <a:r>
              <a:rPr lang="en-US"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 ~ 2.06</a:t>
            </a:r>
          </a:p>
          <a:p>
            <a:pPr eaLnBrk="0" hangingPunct="0"/>
            <a:r>
              <a:rPr lang="en-US" sz="1400" i="1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</a:t>
            </a:r>
            <a:r>
              <a:rPr lang="en-US" sz="1400" i="1" baseline="-250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u</a:t>
            </a:r>
            <a:r>
              <a:rPr lang="en-US"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 = 30 mm</a:t>
            </a:r>
          </a:p>
          <a:p>
            <a:pPr eaLnBrk="0" hangingPunct="0"/>
            <a:r>
              <a:rPr lang="en-US" sz="1400" i="1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L</a:t>
            </a:r>
            <a:r>
              <a:rPr lang="en-US" sz="1400" i="1" baseline="-250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tot</a:t>
            </a:r>
            <a:r>
              <a:rPr lang="en-US"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 ~ 5 x 2 m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3517900" y="1647825"/>
            <a:ext cx="1411288" cy="51752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i="1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P</a:t>
            </a:r>
            <a:r>
              <a:rPr lang="en-US" sz="1400" i="1" baseline="-250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max ssed</a:t>
            </a:r>
            <a:r>
              <a:rPr lang="en-US"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rPr>
              <a:t> ~ 50 kW</a:t>
            </a:r>
          </a:p>
          <a:p>
            <a:pPr eaLnBrk="0" hangingPunct="0"/>
            <a:r>
              <a:rPr lang="en-US" sz="1400" i="1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</a:t>
            </a:r>
            <a:r>
              <a:rPr lang="en-US" sz="1400" i="1" baseline="-250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t seed</a:t>
            </a:r>
            <a:r>
              <a:rPr lang="en-US" sz="140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  <a:sym typeface="Symbol" pitchFamily="18" charset="2"/>
              </a:rPr>
              <a:t> ~ 25 fs</a:t>
            </a:r>
            <a:endParaRPr lang="en-US" sz="1400">
              <a:solidFill>
                <a:srgbClr val="006699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18" name="Group 38"/>
          <p:cNvGrpSpPr>
            <a:grpSpLocks/>
          </p:cNvGrpSpPr>
          <p:nvPr/>
        </p:nvGrpSpPr>
        <p:grpSpPr bwMode="auto">
          <a:xfrm>
            <a:off x="5562600" y="1828800"/>
            <a:ext cx="1390650" cy="317500"/>
            <a:chOff x="4779" y="803"/>
            <a:chExt cx="876" cy="200"/>
          </a:xfrm>
        </p:grpSpPr>
        <p:graphicFrame>
          <p:nvGraphicFramePr>
            <p:cNvPr id="19" name="Object 36"/>
            <p:cNvGraphicFramePr>
              <a:graphicFrameLocks noChangeAspect="1"/>
            </p:cNvGraphicFramePr>
            <p:nvPr/>
          </p:nvGraphicFramePr>
          <p:xfrm>
            <a:off x="4779" y="817"/>
            <a:ext cx="214" cy="186"/>
          </p:xfrm>
          <a:graphic>
            <a:graphicData uri="http://schemas.openxmlformats.org/presentationml/2006/ole">
              <p:oleObj spid="_x0000_s626690" name="Equation" r:id="rId9" imgW="266400" imgH="228600" progId="Equation.3">
                <p:embed/>
              </p:oleObj>
            </a:graphicData>
          </a:graphic>
        </p:graphicFrame>
        <p:sp>
          <p:nvSpPr>
            <p:cNvPr id="20" name="Text Box 37"/>
            <p:cNvSpPr txBox="1">
              <a:spLocks noChangeArrowheads="1"/>
            </p:cNvSpPr>
            <p:nvPr/>
          </p:nvSpPr>
          <p:spPr bwMode="auto">
            <a:xfrm>
              <a:off x="4940" y="803"/>
              <a:ext cx="715" cy="192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charset="0"/>
                </a:rPr>
                <a:t>= 100.15 </a:t>
              </a:r>
              <a:r>
                <a:rPr lang="en-US" sz="1400" dirty="0" err="1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charset="0"/>
                </a:rPr>
                <a:t>eV</a:t>
              </a:r>
              <a:endParaRPr lang="en-US" sz="1400" dirty="0">
                <a:solidFill>
                  <a:srgbClr val="006699"/>
                </a:solidFill>
                <a:latin typeface="Times New Roman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21" name="Rectangle 39"/>
          <p:cNvSpPr>
            <a:spLocks noChangeArrowheads="1"/>
          </p:cNvSpPr>
          <p:nvPr/>
        </p:nvSpPr>
        <p:spPr bwMode="auto">
          <a:xfrm>
            <a:off x="566738" y="1149350"/>
            <a:ext cx="830262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E-Beam:</a:t>
            </a:r>
          </a:p>
        </p:txBody>
      </p:sp>
      <p:sp>
        <p:nvSpPr>
          <p:cNvPr id="22" name="Rectangle 40"/>
          <p:cNvSpPr>
            <a:spLocks noChangeArrowheads="1"/>
          </p:cNvSpPr>
          <p:nvPr/>
        </p:nvSpPr>
        <p:spPr bwMode="auto">
          <a:xfrm>
            <a:off x="4552950" y="1150937"/>
            <a:ext cx="949325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Undulator: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63500"/>
            <a:ext cx="91440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charset="0"/>
              </a:rPr>
              <a:t>Approximate Spectral Brightness of </a:t>
            </a:r>
            <a:r>
              <a:rPr lang="en-US" sz="36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charset="0"/>
              </a:rPr>
              <a:t>Undulator</a:t>
            </a:r>
            <a:r>
              <a:rPr lang="en-US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charset="0"/>
              </a:rPr>
              <a:t> Sources in 3</a:t>
            </a:r>
            <a:r>
              <a:rPr lang="en-US" sz="36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charset="0"/>
              </a:rPr>
              <a:t>rd</a:t>
            </a:r>
            <a:r>
              <a:rPr lang="en-US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charset="0"/>
              </a:rPr>
              <a:t>(+) Generation Storage Rings</a:t>
            </a:r>
          </a:p>
        </p:txBody>
      </p:sp>
      <p:pic>
        <p:nvPicPr>
          <p:cNvPr id="6" name="Picture 3" descr="C:\SR_Magnets\InsertionDevices\SourcesGen\graphs_und_bright_compar_jan_2011\und_bright_compar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184" y="1219200"/>
            <a:ext cx="6634616" cy="502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331310" y="4523742"/>
            <a:ext cx="2050690" cy="12557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40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Curves take into account </a:t>
            </a:r>
            <a:br>
              <a:rPr lang="en-US" sz="140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</a:br>
            <a:r>
              <a:rPr lang="en-US" sz="140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e-beam </a:t>
            </a:r>
            <a:r>
              <a:rPr lang="en-US" sz="1400" dirty="0" err="1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emittance</a:t>
            </a:r>
            <a:r>
              <a:rPr lang="en-US" sz="140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 </a:t>
            </a:r>
            <a:br>
              <a:rPr lang="en-US" sz="140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</a:br>
            <a:r>
              <a:rPr lang="en-US" sz="1400" dirty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and energy </a:t>
            </a:r>
            <a:r>
              <a:rPr lang="en-US" sz="1400" dirty="0" smtClean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spread</a:t>
            </a:r>
          </a:p>
          <a:p>
            <a:pPr>
              <a:lnSpc>
                <a:spcPct val="90000"/>
              </a:lnSpc>
              <a:defRPr/>
            </a:pPr>
            <a:r>
              <a:rPr lang="en-US" sz="1400" i="1" dirty="0" smtClean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…however some source </a:t>
            </a:r>
            <a:br>
              <a:rPr lang="en-US" sz="1400" i="1" dirty="0" smtClean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</a:br>
            <a:r>
              <a:rPr lang="en-US" sz="1400" i="1" dirty="0" smtClean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parameters may be </a:t>
            </a:r>
            <a:br>
              <a:rPr lang="en-US" sz="1400" i="1" dirty="0" smtClean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</a:br>
            <a:r>
              <a:rPr lang="en-US" sz="1400" i="1" dirty="0" smtClean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not up-to-date…</a:t>
            </a:r>
            <a:endParaRPr lang="en-US" sz="1400" i="1" dirty="0">
              <a:solidFill>
                <a:srgbClr val="C00000"/>
              </a:solidFill>
              <a:latin typeface="Calibri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0400" y="1760083"/>
            <a:ext cx="117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B0F0"/>
                </a:solidFill>
                <a:latin typeface="Arial" charset="0"/>
                <a:ea typeface="+mn-ea"/>
                <a:cs typeface="Arial" charset="0"/>
              </a:rPr>
              <a:t>ε</a:t>
            </a:r>
            <a:r>
              <a:rPr lang="en-US" sz="1400" baseline="-25000" dirty="0" smtClean="0">
                <a:solidFill>
                  <a:srgbClr val="00B0F0"/>
                </a:solidFill>
                <a:latin typeface="Arial" charset="0"/>
                <a:ea typeface="+mn-ea"/>
                <a:cs typeface="Arial" charset="0"/>
              </a:rPr>
              <a:t>x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+mn-ea"/>
                <a:cs typeface="Arial" charset="0"/>
              </a:rPr>
              <a:t> = 0.55 nm</a:t>
            </a:r>
            <a:endParaRPr lang="en-US" sz="1400" dirty="0">
              <a:solidFill>
                <a:srgbClr val="00B0F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1731" y="1538786"/>
            <a:ext cx="117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prstClr val="white">
                    <a:lumMod val="50000"/>
                  </a:prstClr>
                </a:solidFill>
                <a:latin typeface="Arial" charset="0"/>
                <a:ea typeface="+mn-ea"/>
                <a:cs typeface="Arial" charset="0"/>
              </a:rPr>
              <a:t>ε</a:t>
            </a:r>
            <a:r>
              <a:rPr lang="en-US" sz="1400" baseline="-25000" dirty="0" smtClean="0">
                <a:solidFill>
                  <a:prstClr val="white">
                    <a:lumMod val="50000"/>
                  </a:prstClr>
                </a:solidFill>
                <a:latin typeface="Arial" charset="0"/>
                <a:ea typeface="+mn-ea"/>
                <a:cs typeface="Arial" charset="0"/>
              </a:rPr>
              <a:t>x</a:t>
            </a:r>
            <a:r>
              <a:rPr lang="en-US" sz="1400" dirty="0" smtClean="0">
                <a:solidFill>
                  <a:prstClr val="white">
                    <a:lumMod val="50000"/>
                  </a:prstClr>
                </a:solidFill>
                <a:latin typeface="Arial" charset="0"/>
                <a:ea typeface="+mn-ea"/>
                <a:cs typeface="Arial" charset="0"/>
              </a:rPr>
              <a:t> = 0.26 nm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1731" y="2349788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CC00FF"/>
                </a:solidFill>
                <a:latin typeface="Arial" charset="0"/>
                <a:ea typeface="+mn-ea"/>
                <a:cs typeface="Arial" charset="0"/>
              </a:rPr>
              <a:t>ε</a:t>
            </a:r>
            <a:r>
              <a:rPr lang="en-US" sz="1400" baseline="-25000" dirty="0" smtClean="0">
                <a:solidFill>
                  <a:srgbClr val="CC00FF"/>
                </a:solidFill>
                <a:latin typeface="Arial" charset="0"/>
                <a:ea typeface="+mn-ea"/>
                <a:cs typeface="Arial" charset="0"/>
              </a:rPr>
              <a:t>x</a:t>
            </a:r>
            <a:r>
              <a:rPr lang="en-US" sz="1400" dirty="0" smtClean="0">
                <a:solidFill>
                  <a:srgbClr val="CC00FF"/>
                </a:solidFill>
                <a:latin typeface="Arial" charset="0"/>
                <a:ea typeface="+mn-ea"/>
                <a:cs typeface="Arial" charset="0"/>
              </a:rPr>
              <a:t> = 1.0 nm</a:t>
            </a:r>
            <a:endParaRPr lang="en-US" sz="1400" dirty="0">
              <a:solidFill>
                <a:srgbClr val="CC00FF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3062" y="3122366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ε</a:t>
            </a:r>
            <a:r>
              <a:rPr lang="en-US" sz="1400" baseline="-25000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x</a:t>
            </a:r>
            <a:r>
              <a:rPr lang="en-US" sz="1400" dirty="0" smtClean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= 2.8 nm</a:t>
            </a:r>
            <a:endParaRPr lang="en-US" sz="14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4393" y="2702294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F79646">
                    <a:lumMod val="75000"/>
                  </a:srgbClr>
                </a:solidFill>
                <a:latin typeface="Arial" charset="0"/>
                <a:ea typeface="+mn-ea"/>
                <a:cs typeface="Arial" charset="0"/>
              </a:rPr>
              <a:t>ε</a:t>
            </a:r>
            <a:r>
              <a:rPr lang="en-US" sz="1400" baseline="-25000" dirty="0" smtClean="0">
                <a:solidFill>
                  <a:srgbClr val="F79646">
                    <a:lumMod val="75000"/>
                  </a:srgbClr>
                </a:solidFill>
                <a:latin typeface="Arial" charset="0"/>
                <a:ea typeface="+mn-ea"/>
                <a:cs typeface="Arial" charset="0"/>
              </a:rPr>
              <a:t>x</a:t>
            </a:r>
            <a:r>
              <a:rPr lang="en-US" sz="1400" dirty="0" smtClean="0">
                <a:solidFill>
                  <a:srgbClr val="F79646">
                    <a:lumMod val="75000"/>
                  </a:srgbClr>
                </a:solidFill>
                <a:latin typeface="Arial" charset="0"/>
                <a:ea typeface="+mn-ea"/>
                <a:cs typeface="Arial" charset="0"/>
              </a:rPr>
              <a:t> = 3.4 nm</a:t>
            </a:r>
            <a:endParaRPr lang="en-US" sz="1400" dirty="0">
              <a:solidFill>
                <a:srgbClr val="F79646">
                  <a:lumMod val="75000"/>
                </a:srgb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6553200" y="3426869"/>
            <a:ext cx="2590799" cy="5355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dirty="0" smtClean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NOTE: the “Coherent Flux” is proportional to Brightness:</a:t>
            </a: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/>
        </p:nvGraphicFramePr>
        <p:xfrm>
          <a:off x="7467600" y="3962400"/>
          <a:ext cx="1195388" cy="311150"/>
        </p:xfrm>
        <a:graphic>
          <a:graphicData uri="http://schemas.openxmlformats.org/presentationml/2006/ole">
            <p:oleObj spid="_x0000_s623618" name="Equation" r:id="rId5" imgW="927000" imgH="241200" progId="Equation.DSMT4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eed_orig_pow_cuts_x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3" y="2028825"/>
            <a:ext cx="2935287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nonseed_orig_fluence_vs_x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4763" y="4479925"/>
            <a:ext cx="2473325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eed_orig_spec_flu_cuts_x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9325" y="2028825"/>
            <a:ext cx="2935288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nonseed_orig_pow_cuts_x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50" y="4503738"/>
            <a:ext cx="2973388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nonseed_orig_spec_flu_cuts_x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5513" y="4487863"/>
            <a:ext cx="2935287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07950" y="1371600"/>
            <a:ext cx="3744913" cy="45720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+mn-ea"/>
                <a:cs typeface="Arial" charset="0"/>
              </a:rPr>
              <a:t>A: Seeded FEL operation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07950" y="4086225"/>
            <a:ext cx="5929313" cy="45720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+mn-ea"/>
                <a:cs typeface="Arial" charset="0"/>
              </a:rPr>
              <a:t>B: SASE (not saturated)</a:t>
            </a: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579438" y="1765300"/>
            <a:ext cx="2881312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Power Density Cuts at Pulse Center</a:t>
            </a:r>
          </a:p>
        </p:txBody>
      </p:sp>
      <p:pic>
        <p:nvPicPr>
          <p:cNvPr id="12" name="Picture 3" descr="seed_orig_fluence_vs_x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8888" y="2028825"/>
            <a:ext cx="2493962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463925" y="1765300"/>
            <a:ext cx="3144838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Peak Spectral Fluence Transverse Cuts</a:t>
            </a:r>
          </a:p>
        </p:txBody>
      </p:sp>
      <p:sp>
        <p:nvSpPr>
          <p:cNvPr id="14" name="Rectangle 17"/>
          <p:cNvSpPr>
            <a:spLocks noChangeArrowheads="1"/>
          </p:cNvSpPr>
          <p:nvPr/>
        </p:nvSpPr>
        <p:spPr bwMode="auto">
          <a:xfrm>
            <a:off x="7075488" y="1781175"/>
            <a:ext cx="1295400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Fluence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0" y="0"/>
            <a:ext cx="9143999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Simulations for FEL:</a:t>
            </a:r>
            <a:endParaRPr lang="en-US" sz="36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ea typeface="+mn-ea"/>
              <a:cs typeface="Arial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36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SASE Intensity Distributions 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at FEL Exit </a:t>
            </a: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7105109" y="968514"/>
            <a:ext cx="2038891" cy="707886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GENESIS</a:t>
            </a:r>
          </a:p>
          <a:p>
            <a:pPr eaLnBrk="0" hangingPunct="0">
              <a:defRPr/>
            </a:pPr>
            <a:r>
              <a:rPr lang="en-US" sz="20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charset="0"/>
              </a:rPr>
              <a:t>(integrated to SRW)</a:t>
            </a:r>
            <a:endParaRPr lang="en-US" sz="2000" dirty="0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10" descr="seed_intr_mono_flu_vs_x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513" y="2833688"/>
            <a:ext cx="2339975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0" name="Picture 15" descr="nonseed_intr_mono_flu_vs_x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3" y="4729162"/>
            <a:ext cx="2339975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1" name="Picture 12" descr="seed_intr_mono_flu_vs_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2813050"/>
            <a:ext cx="229393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2" name="Picture 13" descr="seed_intr_mono_flu_vs_e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54288"/>
            <a:ext cx="2339975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3" name="Picture 5" descr="nonseed_intr_mono_flu_vs_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695825"/>
            <a:ext cx="2293938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4" name="Picture 9" descr="seed_intr_mono_pow_vs_t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8538" y="3189288"/>
            <a:ext cx="233997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5" name="Picture 11" descr="seed_intr_mono_flu_vs_tz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9963" y="1758950"/>
            <a:ext cx="23399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7" name="Picture 16" descr="nonseed_intr_mono_flu_vs_ez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25" y="4733925"/>
            <a:ext cx="2339975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4988" name="Picture 17" descr="nonseed_intr_mono_flu_vs_tz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76475" y="4398963"/>
            <a:ext cx="2339975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74" name="Rectangle 18"/>
          <p:cNvSpPr>
            <a:spLocks noChangeArrowheads="1"/>
          </p:cNvSpPr>
          <p:nvPr/>
        </p:nvSpPr>
        <p:spPr bwMode="auto">
          <a:xfrm>
            <a:off x="0" y="69850"/>
            <a:ext cx="91440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n-US" sz="3200" b="1" spc="-5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Time-Dependent </a:t>
            </a:r>
            <a:r>
              <a:rPr lang="en-US" sz="3200" b="1" spc="-5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FEL </a:t>
            </a:r>
            <a:r>
              <a:rPr lang="en-US" sz="3200" b="1" spc="-5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Wavefront</a:t>
            </a:r>
            <a:r>
              <a:rPr lang="en-US" sz="3200" b="1" spc="-5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</a:t>
            </a:r>
            <a:r>
              <a:rPr lang="en-US" sz="3200" b="1" spc="-5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Propagation Simulation: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/>
            </a:r>
            <a:b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2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Pulse Characteristics in Image Plane of a 2-Slit Interferometer </a:t>
            </a:r>
            <a:r>
              <a:rPr lang="en-US" sz="2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with a </a:t>
            </a:r>
            <a:r>
              <a:rPr lang="en-US" sz="2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Grating</a:t>
            </a:r>
          </a:p>
        </p:txBody>
      </p:sp>
      <p:sp>
        <p:nvSpPr>
          <p:cNvPr id="198700" name="Text Box 44"/>
          <p:cNvSpPr txBox="1">
            <a:spLocks noChangeArrowheads="1"/>
          </p:cNvSpPr>
          <p:nvPr/>
        </p:nvSpPr>
        <p:spPr bwMode="auto">
          <a:xfrm>
            <a:off x="250825" y="1971675"/>
            <a:ext cx="2016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Spectral </a:t>
            </a:r>
            <a:r>
              <a:rPr lang="en-US" sz="1600" dirty="0" err="1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Fluence</a:t>
            </a:r>
            <a:r>
              <a:rPr lang="en-US" sz="1600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/>
            </a:r>
            <a:br>
              <a:rPr lang="en-US" sz="16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1300" dirty="0" err="1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vs</a:t>
            </a:r>
            <a:r>
              <a:rPr lang="en-US" sz="13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 Photon Energy </a:t>
            </a:r>
            <a:br>
              <a:rPr lang="en-US" sz="13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13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and Vertical Position (at </a:t>
            </a:r>
            <a:r>
              <a:rPr lang="en-US" sz="1300" i="1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x</a:t>
            </a:r>
            <a:r>
              <a:rPr lang="en-US" sz="13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 = 0)</a:t>
            </a:r>
          </a:p>
        </p:txBody>
      </p:sp>
      <p:sp>
        <p:nvSpPr>
          <p:cNvPr id="198701" name="Rectangle 45"/>
          <p:cNvSpPr>
            <a:spLocks noChangeArrowheads="1"/>
          </p:cNvSpPr>
          <p:nvPr/>
        </p:nvSpPr>
        <p:spPr bwMode="auto">
          <a:xfrm>
            <a:off x="107950" y="1524000"/>
            <a:ext cx="1655763" cy="45720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pitchFamily="34" charset="0"/>
              </a:rPr>
              <a:t>A: Seeded</a:t>
            </a:r>
          </a:p>
        </p:txBody>
      </p:sp>
      <p:sp>
        <p:nvSpPr>
          <p:cNvPr id="198702" name="Rectangle 46"/>
          <p:cNvSpPr>
            <a:spLocks noChangeArrowheads="1"/>
          </p:cNvSpPr>
          <p:nvPr/>
        </p:nvSpPr>
        <p:spPr bwMode="auto">
          <a:xfrm>
            <a:off x="107950" y="4114800"/>
            <a:ext cx="2101850" cy="683264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pitchFamily="34" charset="0"/>
              </a:rPr>
              <a:t>B: Started </a:t>
            </a:r>
            <a:b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pitchFamily="34" charset="0"/>
              </a:rPr>
            </a:br>
            <a:r>
              <a:rPr lang="en-US" sz="2400" dirty="0">
                <a:solidFill>
                  <a:srgbClr val="33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Arial" pitchFamily="34" charset="0"/>
              </a:rPr>
              <a:t>     from noise</a:t>
            </a:r>
          </a:p>
        </p:txBody>
      </p:sp>
      <p:sp>
        <p:nvSpPr>
          <p:cNvPr id="198703" name="Text Box 47"/>
          <p:cNvSpPr txBox="1">
            <a:spLocks noChangeArrowheads="1"/>
          </p:cNvSpPr>
          <p:nvPr/>
        </p:nvSpPr>
        <p:spPr bwMode="auto">
          <a:xfrm>
            <a:off x="2252663" y="1341438"/>
            <a:ext cx="2540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Power Density </a:t>
            </a:r>
            <a:r>
              <a:rPr lang="en-US" sz="16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/>
            </a:r>
            <a:br>
              <a:rPr lang="en-US" sz="16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1300" dirty="0" err="1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vs</a:t>
            </a:r>
            <a:r>
              <a:rPr lang="en-US" sz="13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 Time and Vertical Position (at </a:t>
            </a:r>
            <a:r>
              <a:rPr lang="en-US" sz="1300" i="1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x</a:t>
            </a:r>
            <a:r>
              <a:rPr lang="en-US" sz="13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 = 0)</a:t>
            </a:r>
          </a:p>
        </p:txBody>
      </p:sp>
      <p:sp>
        <p:nvSpPr>
          <p:cNvPr id="198704" name="Text Box 48"/>
          <p:cNvSpPr txBox="1">
            <a:spLocks noChangeArrowheads="1"/>
          </p:cNvSpPr>
          <p:nvPr/>
        </p:nvSpPr>
        <p:spPr bwMode="auto">
          <a:xfrm>
            <a:off x="4787900" y="2409825"/>
            <a:ext cx="42481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 err="1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Fluence</a:t>
            </a:r>
            <a:r>
              <a:rPr lang="en-US" sz="1600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(Time-Integrated </a:t>
            </a:r>
            <a:r>
              <a:rPr lang="en-US" sz="1600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Intensity) 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en-US" sz="1300" dirty="0" err="1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vs</a:t>
            </a:r>
            <a:r>
              <a:rPr lang="en-US" sz="13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 </a:t>
            </a:r>
            <a:r>
              <a:rPr lang="en-US" sz="1300" dirty="0" err="1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Horiz</a:t>
            </a:r>
            <a:r>
              <a:rPr lang="en-US" sz="13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. and Vert. Positions               </a:t>
            </a:r>
            <a:r>
              <a:rPr lang="en-US" sz="1300" dirty="0" err="1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vs</a:t>
            </a:r>
            <a:r>
              <a:rPr lang="en-US" sz="13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 Vert. Position (at </a:t>
            </a:r>
            <a:r>
              <a:rPr lang="en-US" sz="1300" i="1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x</a:t>
            </a:r>
            <a:r>
              <a:rPr lang="en-US" sz="13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 = 0) </a:t>
            </a:r>
          </a:p>
        </p:txBody>
      </p:sp>
      <p:sp>
        <p:nvSpPr>
          <p:cNvPr id="198705" name="Text Box 49"/>
          <p:cNvSpPr txBox="1">
            <a:spLocks noChangeArrowheads="1"/>
          </p:cNvSpPr>
          <p:nvPr/>
        </p:nvSpPr>
        <p:spPr bwMode="auto">
          <a:xfrm>
            <a:off x="2684463" y="2963863"/>
            <a:ext cx="18002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600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Power </a:t>
            </a:r>
            <a:r>
              <a:rPr lang="en-US" sz="1600" dirty="0" err="1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vs</a:t>
            </a:r>
            <a:r>
              <a:rPr lang="en-US" sz="1600" dirty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Time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08600" y="1398588"/>
            <a:ext cx="3746500" cy="884237"/>
            <a:chOff x="3379" y="720"/>
            <a:chExt cx="2360" cy="557"/>
          </a:xfrm>
        </p:grpSpPr>
        <p:sp>
          <p:nvSpPr>
            <p:cNvPr id="198677" name="Text Box 21"/>
            <p:cNvSpPr txBox="1">
              <a:spLocks noChangeArrowheads="1"/>
            </p:cNvSpPr>
            <p:nvPr/>
          </p:nvSpPr>
          <p:spPr bwMode="auto">
            <a:xfrm>
              <a:off x="5358" y="822"/>
              <a:ext cx="381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Image 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Plane </a:t>
              </a:r>
            </a:p>
          </p:txBody>
        </p:sp>
        <p:sp>
          <p:nvSpPr>
            <p:cNvPr id="198678" name="Line 22"/>
            <p:cNvSpPr>
              <a:spLocks noChangeShapeType="1"/>
            </p:cNvSpPr>
            <p:nvPr/>
          </p:nvSpPr>
          <p:spPr bwMode="auto">
            <a:xfrm>
              <a:off x="3971" y="1096"/>
              <a:ext cx="15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79" name="Line 23"/>
            <p:cNvSpPr>
              <a:spLocks noChangeShapeType="1"/>
            </p:cNvSpPr>
            <p:nvPr/>
          </p:nvSpPr>
          <p:spPr bwMode="auto">
            <a:xfrm flipH="1">
              <a:off x="4675" y="929"/>
              <a:ext cx="0" cy="3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med" len="lg"/>
              <a:tailEnd type="stealth" w="med" len="lg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80" name="Line 24"/>
            <p:cNvSpPr>
              <a:spLocks noChangeShapeType="1"/>
            </p:cNvSpPr>
            <p:nvPr/>
          </p:nvSpPr>
          <p:spPr bwMode="auto">
            <a:xfrm>
              <a:off x="5389" y="941"/>
              <a:ext cx="0" cy="3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81" name="Line 25"/>
            <p:cNvSpPr>
              <a:spLocks noChangeShapeType="1"/>
            </p:cNvSpPr>
            <p:nvPr/>
          </p:nvSpPr>
          <p:spPr bwMode="auto">
            <a:xfrm flipV="1">
              <a:off x="3757" y="1028"/>
              <a:ext cx="792" cy="68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 type="stealth" w="sm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82" name="Line 26"/>
            <p:cNvSpPr>
              <a:spLocks noChangeShapeType="1"/>
            </p:cNvSpPr>
            <p:nvPr/>
          </p:nvSpPr>
          <p:spPr bwMode="auto">
            <a:xfrm>
              <a:off x="3757" y="1096"/>
              <a:ext cx="792" cy="74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 type="stealth" w="sm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83" name="Line 27"/>
            <p:cNvSpPr>
              <a:spLocks noChangeShapeType="1"/>
            </p:cNvSpPr>
            <p:nvPr/>
          </p:nvSpPr>
          <p:spPr bwMode="auto">
            <a:xfrm>
              <a:off x="4701" y="1031"/>
              <a:ext cx="676" cy="54"/>
            </a:xfrm>
            <a:prstGeom prst="line">
              <a:avLst/>
            </a:prstGeom>
            <a:noFill/>
            <a:ln w="3175">
              <a:solidFill>
                <a:srgbClr val="339966"/>
              </a:solidFill>
              <a:round/>
              <a:headEnd/>
              <a:tailEnd type="stealth" w="sm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84" name="Line 28"/>
            <p:cNvSpPr>
              <a:spLocks noChangeShapeType="1"/>
            </p:cNvSpPr>
            <p:nvPr/>
          </p:nvSpPr>
          <p:spPr bwMode="auto">
            <a:xfrm flipV="1">
              <a:off x="4713" y="1102"/>
              <a:ext cx="664" cy="63"/>
            </a:xfrm>
            <a:prstGeom prst="line">
              <a:avLst/>
            </a:prstGeom>
            <a:noFill/>
            <a:ln w="3175">
              <a:solidFill>
                <a:srgbClr val="339966"/>
              </a:solidFill>
              <a:round/>
              <a:headEnd/>
              <a:tailEnd type="stealth" w="sm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85" name="Line 29"/>
            <p:cNvSpPr>
              <a:spLocks noChangeShapeType="1"/>
            </p:cNvSpPr>
            <p:nvPr/>
          </p:nvSpPr>
          <p:spPr bwMode="auto">
            <a:xfrm>
              <a:off x="4636" y="1190"/>
              <a:ext cx="0" cy="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86" name="Line 30"/>
            <p:cNvSpPr>
              <a:spLocks noChangeShapeType="1"/>
            </p:cNvSpPr>
            <p:nvPr/>
          </p:nvSpPr>
          <p:spPr bwMode="auto">
            <a:xfrm>
              <a:off x="4636" y="919"/>
              <a:ext cx="0" cy="8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87" name="Line 31"/>
            <p:cNvSpPr>
              <a:spLocks noChangeShapeType="1"/>
            </p:cNvSpPr>
            <p:nvPr/>
          </p:nvSpPr>
          <p:spPr bwMode="auto">
            <a:xfrm flipV="1">
              <a:off x="3379" y="1098"/>
              <a:ext cx="452" cy="4"/>
            </a:xfrm>
            <a:prstGeom prst="line">
              <a:avLst/>
            </a:prstGeom>
            <a:noFill/>
            <a:ln w="1016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88" name="Line 32"/>
            <p:cNvSpPr>
              <a:spLocks noChangeShapeType="1"/>
            </p:cNvSpPr>
            <p:nvPr/>
          </p:nvSpPr>
          <p:spPr bwMode="auto">
            <a:xfrm>
              <a:off x="4636" y="1054"/>
              <a:ext cx="0" cy="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89" name="Text Box 33"/>
            <p:cNvSpPr txBox="1">
              <a:spLocks noChangeArrowheads="1"/>
            </p:cNvSpPr>
            <p:nvPr/>
          </p:nvSpPr>
          <p:spPr bwMode="auto">
            <a:xfrm>
              <a:off x="3447" y="873"/>
              <a:ext cx="37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FEL</a:t>
              </a:r>
            </a:p>
          </p:txBody>
        </p:sp>
        <p:sp>
          <p:nvSpPr>
            <p:cNvPr id="198690" name="Rectangle 34" descr="Light horizontal"/>
            <p:cNvSpPr>
              <a:spLocks noChangeArrowheads="1"/>
            </p:cNvSpPr>
            <p:nvPr/>
          </p:nvSpPr>
          <p:spPr bwMode="auto">
            <a:xfrm>
              <a:off x="4552" y="959"/>
              <a:ext cx="53" cy="272"/>
            </a:xfrm>
            <a:prstGeom prst="rect">
              <a:avLst/>
            </a:prstGeom>
            <a:pattFill prst="ltHorz">
              <a:fgClr>
                <a:srgbClr val="000000">
                  <a:alpha val="50000"/>
                </a:srgbClr>
              </a:fgClr>
              <a:bgClr>
                <a:srgbClr val="FFFFFF">
                  <a:alpha val="50000"/>
                </a:srgbClr>
              </a:bgClr>
            </a:pattFill>
            <a:ln w="63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691" name="Text Box 35"/>
            <p:cNvSpPr txBox="1">
              <a:spLocks noChangeArrowheads="1"/>
            </p:cNvSpPr>
            <p:nvPr/>
          </p:nvSpPr>
          <p:spPr bwMode="auto">
            <a:xfrm>
              <a:off x="4130" y="720"/>
              <a:ext cx="439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Grating</a:t>
              </a:r>
            </a:p>
          </p:txBody>
        </p:sp>
        <p:sp>
          <p:nvSpPr>
            <p:cNvPr id="198692" name="Line 36"/>
            <p:cNvSpPr>
              <a:spLocks noChangeShapeType="1"/>
            </p:cNvSpPr>
            <p:nvPr/>
          </p:nvSpPr>
          <p:spPr bwMode="auto">
            <a:xfrm>
              <a:off x="4457" y="865"/>
              <a:ext cx="94" cy="71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 type="stealth" w="sm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3" name="Group 37"/>
            <p:cNvGrpSpPr>
              <a:grpSpLocks/>
            </p:cNvGrpSpPr>
            <p:nvPr/>
          </p:nvGrpSpPr>
          <p:grpSpPr bwMode="auto">
            <a:xfrm>
              <a:off x="4699" y="997"/>
              <a:ext cx="680" cy="132"/>
              <a:chOff x="4229" y="3105"/>
              <a:chExt cx="680" cy="132"/>
            </a:xfrm>
          </p:grpSpPr>
          <p:sp>
            <p:nvSpPr>
              <p:cNvPr id="198694" name="Line 38"/>
              <p:cNvSpPr>
                <a:spLocks noChangeShapeType="1"/>
              </p:cNvSpPr>
              <p:nvPr/>
            </p:nvSpPr>
            <p:spPr bwMode="auto">
              <a:xfrm rot="-255801">
                <a:off x="4229" y="3105"/>
                <a:ext cx="676" cy="54"/>
              </a:xfrm>
              <a:prstGeom prst="line">
                <a:avLst/>
              </a:prstGeom>
              <a:noFill/>
              <a:ln w="3175">
                <a:solidFill>
                  <a:srgbClr val="3366FF"/>
                </a:solidFill>
                <a:round/>
                <a:headEnd/>
                <a:tailEnd type="stealth" w="sm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8695" name="Line 39"/>
              <p:cNvSpPr>
                <a:spLocks noChangeShapeType="1"/>
              </p:cNvSpPr>
              <p:nvPr/>
            </p:nvSpPr>
            <p:spPr bwMode="auto">
              <a:xfrm rot="21344199" flipV="1">
                <a:off x="4245" y="3169"/>
                <a:ext cx="664" cy="68"/>
              </a:xfrm>
              <a:prstGeom prst="line">
                <a:avLst/>
              </a:prstGeom>
              <a:noFill/>
              <a:ln w="3175">
                <a:solidFill>
                  <a:srgbClr val="3366FF"/>
                </a:solidFill>
                <a:round/>
                <a:headEnd/>
                <a:tailEnd type="stealth" w="sm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4" name="Group 40"/>
            <p:cNvGrpSpPr>
              <a:grpSpLocks/>
            </p:cNvGrpSpPr>
            <p:nvPr/>
          </p:nvGrpSpPr>
          <p:grpSpPr bwMode="auto">
            <a:xfrm flipV="1">
              <a:off x="4700" y="1063"/>
              <a:ext cx="680" cy="132"/>
              <a:chOff x="4229" y="3105"/>
              <a:chExt cx="680" cy="132"/>
            </a:xfrm>
          </p:grpSpPr>
          <p:sp>
            <p:nvSpPr>
              <p:cNvPr id="198697" name="Line 41"/>
              <p:cNvSpPr>
                <a:spLocks noChangeShapeType="1"/>
              </p:cNvSpPr>
              <p:nvPr/>
            </p:nvSpPr>
            <p:spPr bwMode="auto">
              <a:xfrm rot="-255801">
                <a:off x="4229" y="3105"/>
                <a:ext cx="676" cy="54"/>
              </a:xfrm>
              <a:prstGeom prst="line">
                <a:avLst/>
              </a:prstGeom>
              <a:noFill/>
              <a:ln w="3175">
                <a:solidFill>
                  <a:srgbClr val="FF3300"/>
                </a:solidFill>
                <a:round/>
                <a:headEnd/>
                <a:tailEnd type="stealth" w="sm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8698" name="Line 42"/>
              <p:cNvSpPr>
                <a:spLocks noChangeShapeType="1"/>
              </p:cNvSpPr>
              <p:nvPr/>
            </p:nvSpPr>
            <p:spPr bwMode="auto">
              <a:xfrm rot="21344199" flipV="1">
                <a:off x="4245" y="3169"/>
                <a:ext cx="664" cy="68"/>
              </a:xfrm>
              <a:prstGeom prst="line">
                <a:avLst/>
              </a:prstGeom>
              <a:noFill/>
              <a:ln w="3175">
                <a:solidFill>
                  <a:srgbClr val="FF3300"/>
                </a:solidFill>
                <a:round/>
                <a:headEnd/>
                <a:tailEnd type="stealth" w="sm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sz="24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98706" name="Text Box 50"/>
            <p:cNvSpPr txBox="1">
              <a:spLocks noChangeArrowheads="1"/>
            </p:cNvSpPr>
            <p:nvPr/>
          </p:nvSpPr>
          <p:spPr bwMode="auto">
            <a:xfrm>
              <a:off x="4484" y="722"/>
              <a:ext cx="36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Slits</a:t>
              </a:r>
            </a:p>
          </p:txBody>
        </p:sp>
        <p:sp>
          <p:nvSpPr>
            <p:cNvPr id="198707" name="Line 51"/>
            <p:cNvSpPr>
              <a:spLocks noChangeShapeType="1"/>
            </p:cNvSpPr>
            <p:nvPr/>
          </p:nvSpPr>
          <p:spPr bwMode="auto">
            <a:xfrm>
              <a:off x="4634" y="847"/>
              <a:ext cx="4" cy="8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 type="stealth" w="sm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98708" name="Text Box 52"/>
            <p:cNvSpPr txBox="1">
              <a:spLocks noChangeArrowheads="1"/>
            </p:cNvSpPr>
            <p:nvPr/>
          </p:nvSpPr>
          <p:spPr bwMode="auto">
            <a:xfrm>
              <a:off x="4712" y="721"/>
              <a:ext cx="27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200">
                  <a:solidFill>
                    <a:srgbClr val="006699"/>
                  </a:solidFill>
                  <a:latin typeface="Times New Roman" pitchFamily="18" charset="0"/>
                  <a:ea typeface="+mn-ea"/>
                  <a:cs typeface="Arial" pitchFamily="34" charset="0"/>
                </a:rPr>
                <a:t>M1</a:t>
              </a:r>
            </a:p>
          </p:txBody>
        </p:sp>
        <p:sp>
          <p:nvSpPr>
            <p:cNvPr id="198709" name="Line 53"/>
            <p:cNvSpPr>
              <a:spLocks noChangeShapeType="1"/>
            </p:cNvSpPr>
            <p:nvPr/>
          </p:nvSpPr>
          <p:spPr bwMode="auto">
            <a:xfrm flipH="1">
              <a:off x="4686" y="847"/>
              <a:ext cx="88" cy="83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 type="stealth" w="sm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6699"/>
                </a:solidFill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98711" name="Oval 55"/>
          <p:cNvSpPr>
            <a:spLocks noChangeArrowheads="1"/>
          </p:cNvSpPr>
          <p:nvPr/>
        </p:nvSpPr>
        <p:spPr bwMode="auto">
          <a:xfrm>
            <a:off x="8356600" y="1530350"/>
            <a:ext cx="288925" cy="9350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6699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54999" name="Text Box 31"/>
          <p:cNvSpPr txBox="1">
            <a:spLocks noChangeArrowheads="1"/>
          </p:cNvSpPr>
          <p:nvPr/>
        </p:nvSpPr>
        <p:spPr bwMode="auto">
          <a:xfrm>
            <a:off x="814388" y="1019175"/>
            <a:ext cx="4595812" cy="52322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tabLst>
                <a:tab pos="1089025" algn="l"/>
              </a:tabLst>
            </a:pPr>
            <a:r>
              <a:rPr lang="en-US" sz="1400" i="1" dirty="0" smtClean="0">
                <a:solidFill>
                  <a:srgbClr val="006699"/>
                </a:solidFill>
                <a:ea typeface="+mn-ea"/>
                <a:cs typeface="Arial" pitchFamily="34" charset="0"/>
              </a:rPr>
              <a:t>E</a:t>
            </a:r>
            <a:r>
              <a:rPr lang="en-US" sz="1400" dirty="0" smtClean="0">
                <a:solidFill>
                  <a:srgbClr val="006699"/>
                </a:solidFill>
                <a:ea typeface="+mn-ea"/>
                <a:cs typeface="Arial" pitchFamily="34" charset="0"/>
              </a:rPr>
              <a:t> = 1 </a:t>
            </a:r>
            <a:r>
              <a:rPr lang="en-US" sz="1400" dirty="0" err="1" smtClean="0">
                <a:solidFill>
                  <a:srgbClr val="006699"/>
                </a:solidFill>
                <a:ea typeface="+mn-ea"/>
                <a:cs typeface="Arial" pitchFamily="34" charset="0"/>
              </a:rPr>
              <a:t>GeV</a:t>
            </a:r>
            <a:r>
              <a:rPr lang="en-US" sz="1400" dirty="0" smtClean="0">
                <a:solidFill>
                  <a:srgbClr val="006699"/>
                </a:solidFill>
                <a:ea typeface="+mn-ea"/>
                <a:cs typeface="Arial" pitchFamily="34" charset="0"/>
              </a:rPr>
              <a:t>	</a:t>
            </a:r>
            <a:r>
              <a:rPr lang="en-US" sz="1400" i="1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</a:t>
            </a:r>
            <a:r>
              <a:rPr lang="en-US" sz="1400" i="1" baseline="-25000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t e</a:t>
            </a:r>
            <a:r>
              <a:rPr lang="en-US" sz="1400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 ~ 200 </a:t>
            </a:r>
            <a:r>
              <a:rPr lang="en-US" sz="1400" dirty="0" err="1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fs</a:t>
            </a:r>
            <a:r>
              <a:rPr lang="en-US" sz="1400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, </a:t>
            </a:r>
            <a:r>
              <a:rPr lang="en-US" sz="1400" i="1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</a:t>
            </a:r>
            <a:r>
              <a:rPr lang="en-US" sz="1400" i="1" baseline="-25000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x</a:t>
            </a:r>
            <a:r>
              <a:rPr lang="en-US" sz="1400" i="1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 = </a:t>
            </a:r>
            <a:r>
              <a:rPr lang="en-US" sz="1400" i="1" baseline="-25000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y</a:t>
            </a:r>
            <a:r>
              <a:rPr lang="en-US" sz="1400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 = 1.2  mm-</a:t>
            </a:r>
            <a:r>
              <a:rPr lang="en-US" sz="1400" dirty="0" err="1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mr</a:t>
            </a:r>
            <a:endParaRPr lang="en-US" sz="1400" dirty="0" smtClean="0">
              <a:solidFill>
                <a:srgbClr val="006699"/>
              </a:solidFill>
              <a:ea typeface="+mn-ea"/>
              <a:cs typeface="Arial" pitchFamily="34" charset="0"/>
            </a:endParaRPr>
          </a:p>
          <a:p>
            <a:pPr>
              <a:tabLst>
                <a:tab pos="1089025" algn="l"/>
              </a:tabLst>
            </a:pPr>
            <a:r>
              <a:rPr lang="en-US" sz="1400" i="1" dirty="0" err="1" smtClean="0">
                <a:solidFill>
                  <a:srgbClr val="006699"/>
                </a:solidFill>
                <a:ea typeface="+mn-ea"/>
                <a:cs typeface="Arial" pitchFamily="34" charset="0"/>
              </a:rPr>
              <a:t>I</a:t>
            </a:r>
            <a:r>
              <a:rPr lang="en-US" sz="1400" i="1" baseline="-25000" dirty="0" err="1" smtClean="0">
                <a:solidFill>
                  <a:srgbClr val="006699"/>
                </a:solidFill>
                <a:ea typeface="+mn-ea"/>
                <a:cs typeface="Arial" pitchFamily="34" charset="0"/>
              </a:rPr>
              <a:t>peak</a:t>
            </a:r>
            <a:r>
              <a:rPr lang="en-US" sz="1400" dirty="0" smtClean="0">
                <a:solidFill>
                  <a:srgbClr val="006699"/>
                </a:solidFill>
                <a:ea typeface="+mn-ea"/>
                <a:cs typeface="Arial" pitchFamily="34" charset="0"/>
              </a:rPr>
              <a:t> = 1.5 kA	</a:t>
            </a:r>
            <a:endParaRPr lang="en-US" sz="1400" dirty="0" smtClean="0">
              <a:solidFill>
                <a:srgbClr val="006699"/>
              </a:solidFill>
              <a:ea typeface="+mn-ea"/>
              <a:cs typeface="Arial" pitchFamily="34" charset="0"/>
              <a:sym typeface="Symbol" pitchFamily="18" charset="2"/>
            </a:endParaRPr>
          </a:p>
        </p:txBody>
      </p:sp>
      <p:sp>
        <p:nvSpPr>
          <p:cNvPr id="255000" name="Text Box 32"/>
          <p:cNvSpPr txBox="1">
            <a:spLocks noChangeArrowheads="1"/>
          </p:cNvSpPr>
          <p:nvPr/>
        </p:nvSpPr>
        <p:spPr bwMode="auto">
          <a:xfrm>
            <a:off x="6132512" y="1016000"/>
            <a:ext cx="3011488" cy="307777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</a:t>
            </a:r>
            <a:r>
              <a:rPr lang="en-US" sz="1400" i="1" baseline="-25000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u</a:t>
            </a:r>
            <a:r>
              <a:rPr lang="en-US" sz="1400" dirty="0" smtClean="0">
                <a:solidFill>
                  <a:srgbClr val="006699"/>
                </a:solidFill>
                <a:ea typeface="+mn-ea"/>
                <a:cs typeface="Arial" pitchFamily="34" charset="0"/>
                <a:sym typeface="Symbol" pitchFamily="18" charset="2"/>
              </a:rPr>
              <a:t> = 30 mm, </a:t>
            </a:r>
            <a:r>
              <a:rPr lang="en-US" sz="1400" i="1" dirty="0" err="1" smtClean="0">
                <a:solidFill>
                  <a:srgbClr val="006699"/>
                </a:solidFill>
                <a:ea typeface="+mn-ea"/>
                <a:cs typeface="Arial" pitchFamily="34" charset="0"/>
              </a:rPr>
              <a:t>L</a:t>
            </a:r>
            <a:r>
              <a:rPr lang="en-US" sz="1400" i="1" baseline="-25000" dirty="0" err="1" smtClean="0">
                <a:solidFill>
                  <a:srgbClr val="006699"/>
                </a:solidFill>
                <a:ea typeface="+mn-ea"/>
                <a:cs typeface="Arial" pitchFamily="34" charset="0"/>
              </a:rPr>
              <a:t>tot</a:t>
            </a:r>
            <a:r>
              <a:rPr lang="en-US" sz="1400" dirty="0" smtClean="0">
                <a:solidFill>
                  <a:srgbClr val="006699"/>
                </a:solidFill>
                <a:ea typeface="+mn-ea"/>
                <a:cs typeface="Arial" pitchFamily="34" charset="0"/>
              </a:rPr>
              <a:t> ~ 5 x 2 m, </a:t>
            </a:r>
            <a:r>
              <a:rPr lang="en-US" sz="1400" i="1" dirty="0" smtClean="0">
                <a:solidFill>
                  <a:srgbClr val="006699"/>
                </a:solidFill>
                <a:ea typeface="+mn-ea"/>
                <a:cs typeface="Arial" pitchFamily="34" charset="0"/>
              </a:rPr>
              <a:t>K</a:t>
            </a:r>
            <a:r>
              <a:rPr lang="en-US" sz="1400" dirty="0" smtClean="0">
                <a:solidFill>
                  <a:srgbClr val="006699"/>
                </a:solidFill>
                <a:ea typeface="+mn-ea"/>
                <a:cs typeface="Arial" pitchFamily="34" charset="0"/>
              </a:rPr>
              <a:t> ~ 2.06</a:t>
            </a:r>
            <a:endParaRPr lang="en-US" sz="1400" i="1" dirty="0" smtClean="0">
              <a:solidFill>
                <a:srgbClr val="006699"/>
              </a:solidFill>
              <a:ea typeface="+mn-ea"/>
              <a:cs typeface="Arial" pitchFamily="34" charset="0"/>
            </a:endParaRPr>
          </a:p>
        </p:txBody>
      </p:sp>
      <p:sp>
        <p:nvSpPr>
          <p:cNvPr id="51" name="Rectangle 39"/>
          <p:cNvSpPr>
            <a:spLocks noChangeArrowheads="1"/>
          </p:cNvSpPr>
          <p:nvPr/>
        </p:nvSpPr>
        <p:spPr bwMode="auto">
          <a:xfrm>
            <a:off x="47625" y="990600"/>
            <a:ext cx="830263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E-Beam:</a:t>
            </a:r>
          </a:p>
        </p:txBody>
      </p:sp>
      <p:sp>
        <p:nvSpPr>
          <p:cNvPr id="52" name="Rectangle 40"/>
          <p:cNvSpPr>
            <a:spLocks noChangeArrowheads="1"/>
          </p:cNvSpPr>
          <p:nvPr/>
        </p:nvSpPr>
        <p:spPr bwMode="auto">
          <a:xfrm>
            <a:off x="5257800" y="992188"/>
            <a:ext cx="949325" cy="3365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Undulator</a:t>
            </a:r>
            <a:r>
              <a:rPr lang="en-US" sz="16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:</a:t>
            </a:r>
          </a:p>
        </p:txBody>
      </p:sp>
      <p:pic>
        <p:nvPicPr>
          <p:cNvPr id="254986" name="Picture 14" descr="nonseed_intr_mono_pow_vs_t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93938" y="5583237"/>
            <a:ext cx="2359025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4495800" y="6322469"/>
            <a:ext cx="46482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C00000"/>
                </a:solidFill>
                <a:latin typeface="Calibri"/>
                <a:ea typeface="+mn-ea"/>
                <a:cs typeface="Arial" charset="0"/>
              </a:rPr>
              <a:t>Reduction of processing time is possible by using In-Place FFTs on GPU systems with common memory.</a:t>
            </a:r>
          </a:p>
        </p:txBody>
      </p:sp>
      <p:sp>
        <p:nvSpPr>
          <p:cNvPr id="48" name="Text Box 47"/>
          <p:cNvSpPr txBox="1">
            <a:spLocks noChangeArrowheads="1"/>
          </p:cNvSpPr>
          <p:nvPr/>
        </p:nvSpPr>
        <p:spPr bwMode="auto">
          <a:xfrm>
            <a:off x="0" y="6553200"/>
            <a:ext cx="28956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400" dirty="0">
                <a:solidFill>
                  <a:srgbClr val="006699"/>
                </a:solidFill>
                <a:latin typeface="Arial Narrow" pitchFamily="34" charset="0"/>
                <a:ea typeface="+mn-ea"/>
                <a:cs typeface="Arial" pitchFamily="34" charset="0"/>
              </a:rPr>
              <a:t>GENESIS + SRW,  FEL Frontiers - 2007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Papers\PRL2011\figures\fig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583565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Picture 3" descr="C:\Papers\PRL2011\figures\fig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3" y="2935288"/>
            <a:ext cx="33147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0" name="Picture 6" descr="C:\Papers\PRL2011\figures\fig_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776663"/>
            <a:ext cx="5311775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9144000" cy="98742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 of Hartmann </a:t>
            </a:r>
            <a:r>
              <a:rPr lang="en-US" sz="3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Wavefront</a:t>
            </a: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Sensor Method </a:t>
            </a:r>
            <a:b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Probe Transverse Coherence Over </a:t>
            </a:r>
            <a:r>
              <a:rPr lang="en-US" sz="3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Wavefront</a:t>
            </a:r>
            <a:endParaRPr lang="en-US" sz="3400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838200"/>
            <a:ext cx="91440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Measurements in Single-Shot Regime at SCSS Test Accelerator FEL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81000" y="2590800"/>
            <a:ext cx="1752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0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Measured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057400" y="2590800"/>
            <a:ext cx="1752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0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Simulated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114800" y="3319463"/>
            <a:ext cx="1752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0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Measured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512525" y="3182938"/>
            <a:ext cx="2281645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0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Simulated</a:t>
            </a:r>
          </a:p>
          <a:p>
            <a:pPr algn="ctr" eaLnBrk="0" hangingPunct="0">
              <a:lnSpc>
                <a:spcPct val="80000"/>
              </a:lnSpc>
              <a:spcBef>
                <a:spcPts val="300"/>
              </a:spcBef>
              <a:defRPr/>
            </a:pPr>
            <a:r>
              <a:rPr lang="en-US" sz="1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SASE  (Genesis) + </a:t>
            </a:r>
            <a:br>
              <a:rPr lang="en-US" sz="1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</a:br>
            <a:r>
              <a:rPr lang="en-US" sz="1400" kern="0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Wavefront</a:t>
            </a:r>
            <a:r>
              <a:rPr lang="en-US" sz="1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 </a:t>
            </a:r>
            <a:r>
              <a:rPr lang="en-US" sz="1400" kern="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Propagation (</a:t>
            </a:r>
            <a:r>
              <a:rPr lang="en-US" sz="1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SRW) 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7454536" y="3168650"/>
            <a:ext cx="1689463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0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Simulated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20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 </a:t>
            </a:r>
            <a:r>
              <a:rPr lang="en-US" sz="1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Point Source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1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(analytical model)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114800" y="6400800"/>
            <a:ext cx="5029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R. </a:t>
            </a:r>
            <a:r>
              <a:rPr lang="en-US" kern="0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Bachelard</a:t>
            </a:r>
            <a:r>
              <a:rPr lang="en-US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 et.al., PRL 106, 234801 (2011)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117975" y="2667000"/>
            <a:ext cx="50260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Diffraction Pattern from One Rectangular </a:t>
            </a:r>
            <a:br>
              <a:rPr lang="en-US" sz="2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</a:br>
            <a:r>
              <a:rPr lang="en-US" sz="2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Tilted Hole at 3</a:t>
            </a:r>
            <a:r>
              <a:rPr lang="en-US" sz="2400" kern="0" baseline="300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rd</a:t>
            </a:r>
            <a:r>
              <a:rPr lang="en-US" sz="2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 Nonlinear Harmonic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228600" y="2286000"/>
            <a:ext cx="3581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 anchorCtr="1"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2400" kern="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Osaka"/>
              </a:rPr>
              <a:t>At Fundamental Harmonic</a:t>
            </a:r>
          </a:p>
        </p:txBody>
      </p:sp>
      <p:sp>
        <p:nvSpPr>
          <p:cNvPr id="126991" name="TextBox 19"/>
          <p:cNvSpPr txBox="1">
            <a:spLocks noChangeArrowheads="1"/>
          </p:cNvSpPr>
          <p:nvPr/>
        </p:nvSpPr>
        <p:spPr bwMode="auto">
          <a:xfrm>
            <a:off x="7877175" y="1312863"/>
            <a:ext cx="10255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300">
                <a:solidFill>
                  <a:srgbClr val="3366FF"/>
                </a:solidFill>
                <a:latin typeface="Arial Narrow" pitchFamily="34" charset="0"/>
              </a:rPr>
              <a:t>M.-E. Couprie</a:t>
            </a:r>
          </a:p>
          <a:p>
            <a:pPr>
              <a:lnSpc>
                <a:spcPct val="85000"/>
              </a:lnSpc>
            </a:pPr>
            <a:r>
              <a:rPr lang="en-US" sz="1300">
                <a:solidFill>
                  <a:srgbClr val="3366FF"/>
                </a:solidFill>
                <a:latin typeface="Arial Narrow" pitchFamily="34" charset="0"/>
              </a:rPr>
              <a:t>M. Idir</a:t>
            </a:r>
          </a:p>
          <a:p>
            <a:pPr>
              <a:lnSpc>
                <a:spcPct val="85000"/>
              </a:lnSpc>
            </a:pPr>
            <a:r>
              <a:rPr lang="en-US" sz="1300">
                <a:solidFill>
                  <a:srgbClr val="3366FF"/>
                </a:solidFill>
                <a:latin typeface="Arial Narrow" pitchFamily="34" charset="0"/>
              </a:rPr>
              <a:t>P. Mercier</a:t>
            </a:r>
          </a:p>
          <a:p>
            <a:pPr>
              <a:lnSpc>
                <a:spcPct val="85000"/>
              </a:lnSpc>
            </a:pPr>
            <a:r>
              <a:rPr lang="en-US" sz="1300">
                <a:solidFill>
                  <a:srgbClr val="3366FF"/>
                </a:solidFill>
                <a:latin typeface="Arial Narrow" pitchFamily="34" charset="0"/>
              </a:rPr>
              <a:t>R. Bachelard</a:t>
            </a:r>
          </a:p>
          <a:p>
            <a:pPr>
              <a:lnSpc>
                <a:spcPct val="85000"/>
              </a:lnSpc>
            </a:pPr>
            <a:r>
              <a:rPr lang="en-US" sz="1300">
                <a:solidFill>
                  <a:srgbClr val="3366FF"/>
                </a:solidFill>
                <a:latin typeface="Arial Narrow" pitchFamily="34" charset="0"/>
              </a:rPr>
              <a:t>M. Labat</a:t>
            </a:r>
          </a:p>
          <a:p>
            <a:pPr>
              <a:lnSpc>
                <a:spcPct val="85000"/>
              </a:lnSpc>
            </a:pPr>
            <a:r>
              <a:rPr lang="en-US" sz="1300">
                <a:solidFill>
                  <a:srgbClr val="3366FF"/>
                </a:solidFill>
                <a:latin typeface="Arial Narrow" pitchFamily="34" charset="0"/>
              </a:rPr>
              <a:t>T. Hara</a:t>
            </a:r>
          </a:p>
          <a:p>
            <a:pPr>
              <a:lnSpc>
                <a:spcPct val="85000"/>
              </a:lnSpc>
            </a:pPr>
            <a:r>
              <a:rPr lang="en-US" sz="1300">
                <a:solidFill>
                  <a:srgbClr val="3366FF"/>
                </a:solidFill>
                <a:latin typeface="Arial Narrow" pitchFamily="34" charset="0"/>
              </a:rPr>
              <a:t>et al.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0" y="66822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1125" indent="-111125">
              <a:lnSpc>
                <a:spcPct val="90000"/>
              </a:lnSpc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“Synchrotron Radiation Workshop” (</a:t>
            </a:r>
            <a:r>
              <a:rPr lang="en-US" sz="1600" b="1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SRW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) is electrodynamics / physical optics computer code for calculation of Synchrotron Radiation and simulation of Fully- and 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Partially-Coherent Radiation </a:t>
            </a:r>
            <a:r>
              <a:rPr lang="en-US" sz="1600" dirty="0" err="1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Wavefront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Propagation</a:t>
            </a:r>
            <a:endParaRPr lang="en-US" sz="1600" b="1" dirty="0">
              <a:solidFill>
                <a:srgbClr val="3366FF"/>
              </a:solidFill>
              <a:latin typeface="Arial Narrow" pitchFamily="34" charset="0"/>
              <a:cs typeface="Arial" pitchFamily="34" charset="0"/>
            </a:endParaRPr>
          </a:p>
          <a:p>
            <a:pPr marL="111125" indent="-111125">
              <a:lnSpc>
                <a:spcPct val="90000"/>
              </a:lnSpc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SRW is written essentially in ANSI </a:t>
            </a:r>
            <a:r>
              <a:rPr lang="en-US" sz="1600" b="1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C++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;</a:t>
            </a:r>
            <a:r>
              <a:rPr lang="en-US" sz="1600" b="1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C API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is available (compiles as a 32- or 64-bit static or shared library for Windows, Linux, Mac OSX) </a:t>
            </a:r>
          </a:p>
          <a:p>
            <a:pPr marL="111125" indent="-111125">
              <a:lnSpc>
                <a:spcPct val="90000"/>
              </a:lnSpc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Versions interfaced to </a:t>
            </a:r>
            <a:r>
              <a:rPr lang="en-US" sz="1600" b="1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IGOR Pro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for Windows and Mac are available since </a:t>
            </a:r>
            <a:r>
              <a:rPr lang="en-US" sz="1600" b="1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1997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:</a:t>
            </a:r>
            <a:b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b="1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http://</a:t>
            </a:r>
            <a:r>
              <a:rPr lang="en-US" sz="16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www.esrf.eu/Accelerators/Groups/InsertionDevices/Software/SRW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  <a:cs typeface="Arial" pitchFamily="34" charset="0"/>
            </a:endParaRPr>
          </a:p>
          <a:p>
            <a:pPr marL="111125" indent="-111125">
              <a:lnSpc>
                <a:spcPct val="90000"/>
              </a:lnSpc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SRW for </a:t>
            </a:r>
            <a:r>
              <a:rPr lang="en-US" sz="1600" b="1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Python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(2.7 and 3.2, 32- and 64-bit) versions are available for Windows and Linux since 2012 </a:t>
            </a:r>
            <a:endParaRPr lang="en-US" sz="1600" b="1" dirty="0">
              <a:solidFill>
                <a:srgbClr val="3366FF"/>
              </a:solidFill>
              <a:latin typeface="Arial Narrow" pitchFamily="34" charset="0"/>
              <a:cs typeface="Arial" pitchFamily="34" charset="0"/>
            </a:endParaRPr>
          </a:p>
          <a:p>
            <a:pPr marL="111125" indent="-111125">
              <a:lnSpc>
                <a:spcPct val="90000"/>
              </a:lnSpc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600" b="1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Parallel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versions of SRW for </a:t>
            </a:r>
            <a:r>
              <a:rPr lang="en-US" sz="1600" b="1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Python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are available for partially-coherent </a:t>
            </a:r>
            <a:r>
              <a:rPr lang="en-US" sz="1600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wavefront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propagation simulations (two test implementations: based on MPI / mpi4py, and using data exchange via files)</a:t>
            </a:r>
          </a:p>
          <a:p>
            <a:pPr marL="111125" indent="-111125">
              <a:lnSpc>
                <a:spcPct val="90000"/>
              </a:lnSpc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SRW 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has been recently released to the </a:t>
            </a:r>
            <a:r>
              <a:rPr lang="en-US" sz="1600" b="1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Open Source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under </a:t>
            </a:r>
            <a:r>
              <a:rPr lang="en-US" sz="1600" b="1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BSD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-type license 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(the release 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procedure 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has been completed at 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BNL; permissions for the release were obtained from all Contributed Institutions and from US 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DOE):</a:t>
            </a:r>
            <a:b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https://github.com/ochubar/SRW</a:t>
            </a:r>
            <a:endParaRPr lang="en-US" sz="1600" b="1" dirty="0">
              <a:solidFill>
                <a:srgbClr val="000000"/>
              </a:solidFill>
              <a:latin typeface="Arial Narrow" pitchFamily="34" charset="0"/>
              <a:cs typeface="Arial" pitchFamily="34" charset="0"/>
            </a:endParaRPr>
          </a:p>
          <a:p>
            <a:pPr marL="117475" indent="-117475">
              <a:lnSpc>
                <a:spcPct val="90000"/>
              </a:lnSpc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Institutions and Individuals Contributed to SRW project:</a:t>
            </a:r>
            <a:b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 </a:t>
            </a:r>
            <a:r>
              <a:rPr lang="en-US" sz="1600" b="1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ESRF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: </a:t>
            </a:r>
            <a:r>
              <a:rPr lang="en-US" sz="1600" b="1" dirty="0" err="1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P.Elleaume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O.Chubar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(O.C.), </a:t>
            </a:r>
            <a:r>
              <a:rPr lang="en-US" sz="1600" dirty="0" err="1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J.Chavanne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N.Canestrari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(N.C.), </a:t>
            </a:r>
            <a:r>
              <a:rPr lang="en-US" sz="1600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M.S.del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Rio</a:t>
            </a:r>
            <a:b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 </a:t>
            </a:r>
            <a:r>
              <a:rPr lang="en-US" sz="1600" b="1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SOLEIL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: 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O.C.</a:t>
            </a:r>
            <a:b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 </a:t>
            </a:r>
            <a:r>
              <a:rPr lang="en-US" sz="1600" b="1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BNL / PS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: 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O.C., N.C., </a:t>
            </a:r>
            <a:r>
              <a:rPr lang="en-US" sz="1600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R.Reininger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(R.R.)</a:t>
            </a:r>
            <a:b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 </a:t>
            </a:r>
            <a:r>
              <a:rPr lang="en-US" sz="1600" b="1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E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</a:t>
            </a:r>
            <a:r>
              <a:rPr lang="en-US" sz="1600" b="1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XFEL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GmbH: </a:t>
            </a:r>
            <a:r>
              <a:rPr lang="en-US" sz="1600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L.Samoylova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G.Geloni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A.Buzmakov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I.Agapov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 </a:t>
            </a:r>
            <a:r>
              <a:rPr lang="en-US" sz="1600" b="1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DIAMOND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LS 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Ltd.: </a:t>
            </a:r>
            <a:r>
              <a:rPr lang="en-US" sz="1600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J.Sutter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D.Laundy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US" sz="1600" dirty="0" err="1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K.Sawhney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 </a:t>
            </a:r>
            <a:r>
              <a:rPr lang="en-US" sz="1600" b="1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ANL / APS</a:t>
            </a:r>
            <a:r>
              <a:rPr lang="en-US" sz="1600" dirty="0" smtClean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: </a:t>
            </a: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R.R.</a:t>
            </a:r>
          </a:p>
          <a:p>
            <a:pPr marL="117475" indent="-117475">
              <a:lnSpc>
                <a:spcPct val="90000"/>
              </a:lnSpc>
              <a:spcAft>
                <a:spcPts val="80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On-going developments:</a:t>
            </a:r>
            <a:b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 “thick” optical elements and library of mirror surfaces (under benchmarking);</a:t>
            </a:r>
            <a:b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 X-ray diffraction by perfect crystals in Bragg and Laue geometries;</a:t>
            </a:r>
            <a:b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 improving efficiency of 3D time (/frequency) dependent simulations for X-ray FEL and short-pulse THz–IR applications;</a:t>
            </a:r>
            <a:b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3366FF"/>
                </a:solidFill>
                <a:latin typeface="Arial Narrow" pitchFamily="34" charset="0"/>
                <a:cs typeface="Arial" pitchFamily="34" charset="0"/>
              </a:rPr>
              <a:t>- facilitating inter-operation with SHADOW ray-tracing code and other software</a:t>
            </a:r>
          </a:p>
        </p:txBody>
      </p:sp>
      <p:pic>
        <p:nvPicPr>
          <p:cNvPr id="4101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168" y="5053700"/>
            <a:ext cx="950913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3006" y="4785412"/>
            <a:ext cx="1087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4" descr="LogoRedu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4031" y="4104375"/>
            <a:ext cx="1052512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C:\Papers\MouradWorkshop\esrf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8231" y="4026587"/>
            <a:ext cx="6334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 descr="C:\Papers\MouradWorkshop\EXFEL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8231" y="4761600"/>
            <a:ext cx="635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 descr="C:\Papers\MouradWorkshop\diamond_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6731" y="4771125"/>
            <a:ext cx="10255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8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35356" y="5177525"/>
            <a:ext cx="118745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62519"/>
            <a:ext cx="9144000" cy="61741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3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charset="0"/>
              </a:rPr>
              <a:t>SRW Project Status (as of </a:t>
            </a:r>
            <a:r>
              <a:rPr lang="en-US" sz="3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charset="0"/>
              </a:rPr>
              <a:t>May </a:t>
            </a:r>
            <a:r>
              <a:rPr lang="en-US" sz="3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charset="0"/>
              </a:rPr>
              <a:t>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5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folHlink"/>
              </a:buClr>
              <a:buSzPct val="135000"/>
            </a:pPr>
            <a:endParaRPr lang="en-US">
              <a:latin typeface="Arial Narrow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75"/>
            <a:ext cx="9144000" cy="98742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34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SRW Applications (Summary)</a:t>
            </a:r>
            <a:endParaRPr lang="en-US" sz="3400" b="0" dirty="0" smtClean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9050" y="1290638"/>
            <a:ext cx="6675438" cy="5170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solidFill>
                  <a:srgbClr val="3366FF"/>
                </a:solidFill>
                <a:latin typeface="+mn-lt"/>
                <a:ea typeface="+mn-ea"/>
              </a:rPr>
              <a:t>Accurate calculation of Electric Field and other characteristics of Synchrotron Radiation and simulation of Fully- and Partially-Coherent </a:t>
            </a:r>
            <a:r>
              <a:rPr lang="en-US" dirty="0" err="1">
                <a:solidFill>
                  <a:srgbClr val="3366FF"/>
                </a:solidFill>
                <a:latin typeface="+mn-lt"/>
                <a:ea typeface="+mn-ea"/>
              </a:rPr>
              <a:t>Wavefront</a:t>
            </a:r>
            <a:r>
              <a:rPr lang="en-US" dirty="0">
                <a:solidFill>
                  <a:srgbClr val="3366FF"/>
                </a:solidFill>
                <a:latin typeface="+mn-lt"/>
                <a:ea typeface="+mn-ea"/>
              </a:rPr>
              <a:t> Propagation within the framework of Physical Optics, implemented in SRW computer code, allows for a large variety of applications in such areas as:</a:t>
            </a:r>
          </a:p>
          <a:p>
            <a:pPr marL="396875" indent="-166688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3366FF"/>
                </a:solidFill>
                <a:latin typeface="+mn-lt"/>
                <a:ea typeface="+mn-ea"/>
              </a:rPr>
              <a:t>Development of New and Improvement of Existing Synchrotron Radiation Sources</a:t>
            </a:r>
          </a:p>
          <a:p>
            <a:pPr marL="396875" indent="-166688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3366FF"/>
                </a:solidFill>
                <a:latin typeface="+mn-lt"/>
                <a:ea typeface="+mn-ea"/>
              </a:rPr>
              <a:t>Optimization of SR </a:t>
            </a:r>
            <a:r>
              <a:rPr lang="en-US" dirty="0" err="1">
                <a:solidFill>
                  <a:srgbClr val="3366FF"/>
                </a:solidFill>
                <a:latin typeface="+mn-lt"/>
                <a:ea typeface="+mn-ea"/>
              </a:rPr>
              <a:t>Beamlines</a:t>
            </a:r>
            <a:r>
              <a:rPr lang="en-US" dirty="0">
                <a:solidFill>
                  <a:srgbClr val="3366FF"/>
                </a:solidFill>
                <a:latin typeface="+mn-lt"/>
                <a:ea typeface="+mn-ea"/>
              </a:rPr>
              <a:t> for most efficient use of the properties of Sources and Optical Elements</a:t>
            </a:r>
          </a:p>
          <a:p>
            <a:pPr marL="396875" indent="-166688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3366FF"/>
                </a:solidFill>
                <a:latin typeface="+mn-lt"/>
                <a:ea typeface="+mn-ea"/>
              </a:rPr>
              <a:t>Development of New types of Optical Elements for 3</a:t>
            </a:r>
            <a:r>
              <a:rPr lang="en-US" baseline="30000" dirty="0">
                <a:solidFill>
                  <a:srgbClr val="3366FF"/>
                </a:solidFill>
                <a:latin typeface="+mn-lt"/>
                <a:ea typeface="+mn-ea"/>
              </a:rPr>
              <a:t>rd</a:t>
            </a:r>
            <a:r>
              <a:rPr lang="en-US" dirty="0">
                <a:solidFill>
                  <a:srgbClr val="3366FF"/>
                </a:solidFill>
                <a:latin typeface="+mn-lt"/>
                <a:ea typeface="+mn-ea"/>
              </a:rPr>
              <a:t> and 4</a:t>
            </a:r>
            <a:r>
              <a:rPr lang="en-US" baseline="30000" dirty="0">
                <a:solidFill>
                  <a:srgbClr val="3366FF"/>
                </a:solidFill>
                <a:latin typeface="+mn-lt"/>
                <a:ea typeface="+mn-ea"/>
              </a:rPr>
              <a:t>th</a:t>
            </a:r>
            <a:r>
              <a:rPr lang="en-US" dirty="0">
                <a:solidFill>
                  <a:srgbClr val="3366FF"/>
                </a:solidFill>
                <a:latin typeface="+mn-lt"/>
                <a:ea typeface="+mn-ea"/>
              </a:rPr>
              <a:t> Generation Synchrotron Sources </a:t>
            </a:r>
          </a:p>
          <a:p>
            <a:pPr marL="396875" indent="-166688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3366FF"/>
                </a:solidFill>
                <a:latin typeface="+mn-lt"/>
                <a:ea typeface="+mn-ea"/>
              </a:rPr>
              <a:t>Electron Beam, Insertion Device and Optical Element Characterization and Diagnostics</a:t>
            </a:r>
          </a:p>
          <a:p>
            <a:pPr marL="396875" indent="-166688" fontAlgn="auto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3366FF"/>
                </a:solidFill>
                <a:latin typeface="+mn-lt"/>
                <a:ea typeface="+mn-ea"/>
              </a:rPr>
              <a:t>Simulation of User Experiments for most efficient use of Beam Time</a:t>
            </a:r>
          </a:p>
          <a:p>
            <a:pPr marL="396875" indent="1588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>
                <a:solidFill>
                  <a:srgbClr val="3366FF"/>
                </a:solidFill>
                <a:latin typeface="+mn-lt"/>
                <a:ea typeface="+mn-ea"/>
              </a:rPr>
              <a:t>Potentially: use of SRW functions for Data Processing in Experiments in such areas as Imaging and Microscopy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350"/>
            <a:ext cx="9144000" cy="968375"/>
          </a:xfrm>
        </p:spPr>
        <p:txBody>
          <a:bodyPr/>
          <a:lstStyle/>
          <a:p>
            <a:pPr>
              <a:lnSpc>
                <a:spcPct val="85000"/>
              </a:lnSpc>
              <a:defRPr/>
            </a:pPr>
            <a:r>
              <a:rPr lang="en-US" sz="3600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 </a:t>
            </a:r>
            <a:endParaRPr lang="en-US" sz="3400" dirty="0" smtClean="0">
              <a:solidFill>
                <a:srgbClr val="3366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j-cs"/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530225" y="1157288"/>
            <a:ext cx="8418513" cy="4862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Osaka"/>
              </a:rPr>
              <a:t>J.-L. </a:t>
            </a:r>
            <a:r>
              <a:rPr lang="en-US" sz="2000" b="1" kern="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Osaka"/>
              </a:rPr>
              <a:t>Laclare</a:t>
            </a: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, </a:t>
            </a:r>
            <a:r>
              <a:rPr lang="en-US" sz="2000" b="1" kern="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Osaka"/>
              </a:rPr>
              <a:t>P. Elleaume</a:t>
            </a: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A. </a:t>
            </a:r>
            <a:r>
              <a:rPr lang="en-US" sz="2000" kern="0" dirty="0" err="1">
                <a:solidFill>
                  <a:srgbClr val="003399"/>
                </a:solidFill>
                <a:latin typeface="+mn-lt"/>
                <a:ea typeface="+mn-ea"/>
                <a:cs typeface="Osaka"/>
              </a:rPr>
              <a:t>Snigirev</a:t>
            </a: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, I. </a:t>
            </a:r>
            <a:r>
              <a:rPr lang="en-US" sz="2000" kern="0" dirty="0" err="1">
                <a:solidFill>
                  <a:srgbClr val="003399"/>
                </a:solidFill>
                <a:latin typeface="+mn-lt"/>
                <a:ea typeface="+mn-ea"/>
                <a:cs typeface="Osaka"/>
              </a:rPr>
              <a:t>Snigireva</a:t>
            </a: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, J. </a:t>
            </a:r>
            <a:r>
              <a:rPr lang="en-US" sz="2000" kern="0" dirty="0" err="1">
                <a:solidFill>
                  <a:srgbClr val="003399"/>
                </a:solidFill>
                <a:latin typeface="+mn-lt"/>
                <a:ea typeface="+mn-ea"/>
                <a:cs typeface="Osaka"/>
              </a:rPr>
              <a:t>Susini</a:t>
            </a: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, M. Sanchez del Rio, J. Chavanne (ESRF)</a:t>
            </a:r>
            <a:endParaRPr lang="en-US" sz="2000" kern="0" dirty="0">
              <a:solidFill>
                <a:srgbClr val="003399"/>
              </a:solidFill>
              <a:latin typeface="+mn-lt"/>
              <a:ea typeface="+mn-ea"/>
              <a:cs typeface="Times New Roman" pitchFamily="18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S. Molodtsov, L. Samoylova, G. Geloni, A. Buzmakov, I. Agapov, M. Yurkov, </a:t>
            </a:r>
            <a:b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</a:b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E. Saldin (European X-FEL / DESY)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G. </a:t>
            </a:r>
            <a:r>
              <a:rPr lang="en-US" sz="2000" kern="0" dirty="0" err="1">
                <a:solidFill>
                  <a:srgbClr val="003399"/>
                </a:solidFill>
                <a:latin typeface="+mn-lt"/>
                <a:ea typeface="+mn-ea"/>
                <a:cs typeface="Osaka"/>
              </a:rPr>
              <a:t>Materlik</a:t>
            </a: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, K. </a:t>
            </a:r>
            <a:r>
              <a:rPr lang="en-US" sz="2000" kern="0" dirty="0" err="1">
                <a:solidFill>
                  <a:srgbClr val="003399"/>
                </a:solidFill>
                <a:latin typeface="+mn-lt"/>
                <a:ea typeface="+mn-ea"/>
                <a:cs typeface="Osaka"/>
              </a:rPr>
              <a:t>Sawhney</a:t>
            </a: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, J. Sutter, D. Laundy (DIAMOND)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Times New Roman" pitchFamily="18" charset="0"/>
              </a:rPr>
              <a:t>P. Dumas, M.-E. Couprie, P. Roy (SOLEIL)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Times New Roman" pitchFamily="18" charset="0"/>
              </a:rPr>
              <a:t>G. P. Williams (</a:t>
            </a:r>
            <a:r>
              <a:rPr lang="en-US" sz="2000" kern="0" dirty="0" err="1">
                <a:solidFill>
                  <a:srgbClr val="003399"/>
                </a:solidFill>
                <a:latin typeface="+mn-lt"/>
                <a:ea typeface="+mn-ea"/>
                <a:cs typeface="Times New Roman" pitchFamily="18" charset="0"/>
              </a:rPr>
              <a:t>JLab</a:t>
            </a: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Times New Roman" pitchFamily="18" charset="0"/>
              </a:rPr>
              <a:t>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Times New Roman" pitchFamily="18" charset="0"/>
              </a:rPr>
              <a:t>Y.-L. Mathis, P. Rieger (ANKA)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Times New Roman" pitchFamily="18" charset="0"/>
              </a:rPr>
              <a:t>V. Yashchuk, N. Artemiev, D. Robin, D. Shapiro (LBNL)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Times New Roman" pitchFamily="18" charset="0"/>
              </a:rPr>
              <a:t>R. Reininger, A. Khounsary, A. </a:t>
            </a:r>
            <a:r>
              <a:rPr lang="en-US" sz="2000" kern="0" dirty="0" err="1">
                <a:solidFill>
                  <a:srgbClr val="003399"/>
                </a:solidFill>
                <a:latin typeface="+mn-lt"/>
                <a:ea typeface="+mn-ea"/>
                <a:cs typeface="Times New Roman" pitchFamily="18" charset="0"/>
              </a:rPr>
              <a:t>Zholents</a:t>
            </a: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Times New Roman" pitchFamily="18" charset="0"/>
              </a:rPr>
              <a:t>, Y. Shvydko (ANL) </a:t>
            </a:r>
            <a:endParaRPr lang="en-US" sz="2000" kern="0" dirty="0">
              <a:solidFill>
                <a:srgbClr val="003399"/>
              </a:solidFill>
              <a:latin typeface="+mn-lt"/>
              <a:ea typeface="+mn-ea"/>
              <a:cs typeface="Osaka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N. </a:t>
            </a:r>
            <a:r>
              <a:rPr lang="en-US" sz="2000" kern="0" dirty="0" err="1">
                <a:solidFill>
                  <a:srgbClr val="003399"/>
                </a:solidFill>
                <a:latin typeface="+mn-lt"/>
                <a:ea typeface="+mn-ea"/>
                <a:cs typeface="Osaka"/>
              </a:rPr>
              <a:t>Smolyakov</a:t>
            </a: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, S. Tomin (</a:t>
            </a:r>
            <a:r>
              <a:rPr lang="en-US" sz="2000" kern="0" dirty="0" err="1">
                <a:solidFill>
                  <a:srgbClr val="003399"/>
                </a:solidFill>
                <a:latin typeface="+mn-lt"/>
                <a:ea typeface="+mn-ea"/>
                <a:cs typeface="Osaka"/>
              </a:rPr>
              <a:t>Kurchatov</a:t>
            </a: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 Inst.)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J. Bahrdt (BESSY)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35000"/>
              <a:buFontTx/>
              <a:buChar char="•"/>
              <a:defRPr/>
            </a:pP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S. Dierker, Q. Shen, L. Berman, S. Krinsky, M. Idir, T. Shaftan, A. Fluerasu, L. Wiegart, K. Kaznatcheev, V. DeAndrade, Y. Chu, N. Canestrari, G. Bassi, </a:t>
            </a:r>
            <a:b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</a:br>
            <a:r>
              <a:rPr lang="en-US" sz="2000" kern="0" dirty="0">
                <a:solidFill>
                  <a:srgbClr val="003399"/>
                </a:solidFill>
                <a:latin typeface="+mn-lt"/>
                <a:ea typeface="+mn-ea"/>
                <a:cs typeface="Osaka"/>
              </a:rPr>
              <a:t>A. Suvorov, P. Ilinski, V. Litvinenko (BNL)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Box 3"/>
          <p:cNvSpPr txBox="1">
            <a:spLocks noChangeArrowheads="1"/>
          </p:cNvSpPr>
          <p:nvPr/>
        </p:nvSpPr>
        <p:spPr bwMode="auto">
          <a:xfrm>
            <a:off x="3124200" y="2895600"/>
            <a:ext cx="2897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66FF"/>
                </a:solidFill>
                <a:latin typeface="Arial Narrow" pitchFamily="34" charset="0"/>
              </a:rPr>
              <a:t>SPARE SLIDES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408113" y="1630363"/>
          <a:ext cx="2273300" cy="579437"/>
        </p:xfrm>
        <a:graphic>
          <a:graphicData uri="http://schemas.openxmlformats.org/presentationml/2006/ole">
            <p:oleObj spid="_x0000_s25602" name="Equation" r:id="rId4" imgW="1866600" imgH="482400" progId="Equation.3">
              <p:embed/>
            </p:oleObj>
          </a:graphicData>
        </a:graphic>
      </p:graphicFrame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3838575" y="1638300"/>
          <a:ext cx="2062163" cy="563563"/>
        </p:xfrm>
        <a:graphic>
          <a:graphicData uri="http://schemas.openxmlformats.org/presentationml/2006/ole">
            <p:oleObj spid="_x0000_s25603" r:id="rId5" imgW="1689100" imgH="469900" progId="Equation.3">
              <p:embed/>
            </p:oleObj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1447800" y="2905125"/>
          <a:ext cx="4165600" cy="576263"/>
        </p:xfrm>
        <a:graphic>
          <a:graphicData uri="http://schemas.openxmlformats.org/presentationml/2006/ole">
            <p:oleObj spid="_x0000_s25604" name="Equation" r:id="rId6" imgW="3429000" imgH="482400" progId="Equation.3">
              <p:embed/>
            </p:oleObj>
          </a:graphicData>
        </a:graphic>
      </p:graphicFrame>
      <p:sp>
        <p:nvSpPr>
          <p:cNvPr id="25610" name="Text Box 5"/>
          <p:cNvSpPr txBox="1">
            <a:spLocks noChangeArrowheads="1"/>
          </p:cNvSpPr>
          <p:nvPr/>
        </p:nvSpPr>
        <p:spPr bwMode="auto">
          <a:xfrm>
            <a:off x="542925" y="2439988"/>
            <a:ext cx="8601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Electric Field in Frequency Domain</a:t>
            </a:r>
            <a:r>
              <a:rPr lang="en-US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 (exact expressions!):</a:t>
            </a:r>
            <a:r>
              <a:rPr lang="en-GB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25611" name="Text Box 6"/>
          <p:cNvSpPr txBox="1">
            <a:spLocks noChangeArrowheads="1"/>
          </p:cNvSpPr>
          <p:nvPr/>
        </p:nvSpPr>
        <p:spPr bwMode="auto">
          <a:xfrm>
            <a:off x="3471863" y="2141538"/>
            <a:ext cx="37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</a:t>
            </a:r>
            <a:endParaRPr lang="en-GB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5612" name="Text Box 7"/>
          <p:cNvSpPr txBox="1">
            <a:spLocks noChangeArrowheads="1"/>
          </p:cNvSpPr>
          <p:nvPr/>
        </p:nvSpPr>
        <p:spPr bwMode="auto">
          <a:xfrm>
            <a:off x="7343775" y="1711325"/>
            <a:ext cx="1547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(Gaussian CGS)</a:t>
            </a:r>
            <a:endParaRPr lang="en-GB" sz="1600">
              <a:solidFill>
                <a:srgbClr val="003399"/>
              </a:solidFill>
              <a:latin typeface="Arial Narrow" pitchFamily="34" charset="0"/>
            </a:endParaRPr>
          </a:p>
        </p:txBody>
      </p:sp>
      <p:graphicFrame>
        <p:nvGraphicFramePr>
          <p:cNvPr id="25605" name="Object 5"/>
          <p:cNvGraphicFramePr>
            <a:graphicFrameLocks noChangeAspect="1"/>
          </p:cNvGraphicFramePr>
          <p:nvPr/>
        </p:nvGraphicFramePr>
        <p:xfrm>
          <a:off x="1552575" y="5221288"/>
          <a:ext cx="4305300" cy="612775"/>
        </p:xfrm>
        <a:graphic>
          <a:graphicData uri="http://schemas.openxmlformats.org/presentationml/2006/ole">
            <p:oleObj spid="_x0000_s25605" name="Equation" r:id="rId7" imgW="3568680" imgH="507960" progId="Equation.3">
              <p:embed/>
            </p:oleObj>
          </a:graphicData>
        </a:graphic>
      </p:graphicFrame>
      <p:sp>
        <p:nvSpPr>
          <p:cNvPr id="25613" name="Text Box 9"/>
          <p:cNvSpPr txBox="1">
            <a:spLocks noChangeArrowheads="1"/>
          </p:cNvSpPr>
          <p:nvPr/>
        </p:nvSpPr>
        <p:spPr bwMode="auto">
          <a:xfrm>
            <a:off x="549275" y="4786313"/>
            <a:ext cx="7697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Phase</a:t>
            </a:r>
            <a:r>
              <a:rPr lang="en-US" sz="20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 Expansion</a:t>
            </a:r>
            <a:r>
              <a:rPr lang="en-US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 (valid for the Near Field and in the Far Field Observation Conditions):</a:t>
            </a:r>
            <a:endParaRPr lang="en-GB">
              <a:solidFill>
                <a:srgbClr val="003399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5614" name="Text Box 10"/>
          <p:cNvSpPr txBox="1">
            <a:spLocks noChangeArrowheads="1"/>
          </p:cNvSpPr>
          <p:nvPr/>
        </p:nvSpPr>
        <p:spPr bwMode="auto">
          <a:xfrm>
            <a:off x="550863" y="1233488"/>
            <a:ext cx="6818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Lienard-Wiechert Potentials </a:t>
            </a:r>
            <a:r>
              <a:rPr lang="en-US" sz="20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for One Electron moving in Free Space:</a:t>
            </a:r>
            <a:r>
              <a:rPr lang="en-GB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256011" name="Rectangle 11"/>
          <p:cNvSpPr>
            <a:spLocks noChangeArrowheads="1"/>
          </p:cNvSpPr>
          <p:nvPr/>
        </p:nvSpPr>
        <p:spPr bwMode="auto">
          <a:xfrm>
            <a:off x="128588" y="92075"/>
            <a:ext cx="88169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85000"/>
              </a:lnSpc>
              <a:defRPr/>
            </a:pPr>
            <a:r>
              <a:rPr lang="en-US" sz="3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Spontaneous Emission by Relativistic Electron </a:t>
            </a:r>
            <a:br>
              <a:rPr lang="en-US" sz="3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</a:br>
            <a:r>
              <a:rPr lang="en-US" sz="3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in Free Space</a:t>
            </a:r>
          </a:p>
        </p:txBody>
      </p:sp>
      <p:sp>
        <p:nvSpPr>
          <p:cNvPr id="25616" name="Rectangle 12"/>
          <p:cNvSpPr>
            <a:spLocks noChangeArrowheads="1"/>
          </p:cNvSpPr>
          <p:nvPr/>
        </p:nvSpPr>
        <p:spPr bwMode="auto">
          <a:xfrm>
            <a:off x="6645275" y="2963863"/>
            <a:ext cx="874713" cy="3079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E2A52"/>
                </a:solidFill>
                <a:latin typeface="Arial Narrow" pitchFamily="34" charset="0"/>
              </a:rPr>
              <a:t>I.M.Ternov</a:t>
            </a:r>
            <a:endParaRPr lang="fr-FR" sz="1400">
              <a:solidFill>
                <a:srgbClr val="006699"/>
              </a:solidFill>
              <a:latin typeface="Arial Narrow" pitchFamily="34" charset="0"/>
            </a:endParaRPr>
          </a:p>
        </p:txBody>
      </p:sp>
      <p:graphicFrame>
        <p:nvGraphicFramePr>
          <p:cNvPr id="25606" name="Object 6"/>
          <p:cNvGraphicFramePr>
            <a:graphicFrameLocks/>
          </p:cNvGraphicFramePr>
          <p:nvPr/>
        </p:nvGraphicFramePr>
        <p:xfrm>
          <a:off x="1444625" y="3495675"/>
          <a:ext cx="5038725" cy="752475"/>
        </p:xfrm>
        <a:graphic>
          <a:graphicData uri="http://schemas.openxmlformats.org/presentationml/2006/ole">
            <p:oleObj spid="_x0000_s25606" name="Equation" r:id="rId8" imgW="4012920" imgH="622080" progId="Equation.3">
              <p:embed/>
            </p:oleObj>
          </a:graphicData>
        </a:graphic>
      </p:graphicFrame>
      <p:sp>
        <p:nvSpPr>
          <p:cNvPr id="25617" name="Text Box 14"/>
          <p:cNvSpPr txBox="1">
            <a:spLocks noChangeArrowheads="1"/>
          </p:cNvSpPr>
          <p:nvPr/>
        </p:nvSpPr>
        <p:spPr bwMode="auto">
          <a:xfrm>
            <a:off x="1428750" y="4321175"/>
            <a:ext cx="60023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The equivalence of the two expressions can be shown by integration by parts</a:t>
            </a:r>
            <a:r>
              <a:rPr lang="en-GB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25618" name="Rectangle 15"/>
          <p:cNvSpPr>
            <a:spLocks noChangeArrowheads="1"/>
          </p:cNvSpPr>
          <p:nvPr/>
        </p:nvSpPr>
        <p:spPr bwMode="auto">
          <a:xfrm>
            <a:off x="6646863" y="3743325"/>
            <a:ext cx="979487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E2A52"/>
                </a:solidFill>
                <a:latin typeface="Arial Narrow" pitchFamily="34" charset="0"/>
              </a:rPr>
              <a:t>J.D.Jackson</a:t>
            </a:r>
            <a:endParaRPr lang="fr-FR" sz="1400">
              <a:solidFill>
                <a:srgbClr val="006699"/>
              </a:solidFill>
              <a:latin typeface="Arial Narrow" pitchFamily="34" charset="0"/>
            </a:endParaRPr>
          </a:p>
        </p:txBody>
      </p:sp>
      <p:graphicFrame>
        <p:nvGraphicFramePr>
          <p:cNvPr id="25607" name="Object 17"/>
          <p:cNvGraphicFramePr>
            <a:graphicFrameLocks noChangeAspect="1"/>
          </p:cNvGraphicFramePr>
          <p:nvPr/>
        </p:nvGraphicFramePr>
        <p:xfrm>
          <a:off x="1897063" y="6188075"/>
          <a:ext cx="182562" cy="258763"/>
        </p:xfrm>
        <a:graphic>
          <a:graphicData uri="http://schemas.openxmlformats.org/presentationml/2006/ole">
            <p:oleObj spid="_x0000_s25607" name="Equation" r:id="rId9" imgW="152280" imgH="215640" progId="Equation.3">
              <p:embed/>
            </p:oleObj>
          </a:graphicData>
        </a:graphic>
      </p:graphicFrame>
      <p:graphicFrame>
        <p:nvGraphicFramePr>
          <p:cNvPr id="25608" name="Object 18"/>
          <p:cNvGraphicFramePr>
            <a:graphicFrameLocks noChangeAspect="1"/>
          </p:cNvGraphicFramePr>
          <p:nvPr/>
        </p:nvGraphicFramePr>
        <p:xfrm>
          <a:off x="1547813" y="5883275"/>
          <a:ext cx="557212" cy="301625"/>
        </p:xfrm>
        <a:graphic>
          <a:graphicData uri="http://schemas.openxmlformats.org/presentationml/2006/ole">
            <p:oleObj spid="_x0000_s25608" name="Equation" r:id="rId10" imgW="469800" imgH="253800" progId="Equation.3">
              <p:embed/>
            </p:oleObj>
          </a:graphicData>
        </a:graphic>
      </p:graphicFrame>
      <p:sp>
        <p:nvSpPr>
          <p:cNvPr id="25619" name="Text Box 14"/>
          <p:cNvSpPr txBox="1">
            <a:spLocks noChangeArrowheads="1"/>
          </p:cNvSpPr>
          <p:nvPr/>
        </p:nvSpPr>
        <p:spPr bwMode="auto">
          <a:xfrm>
            <a:off x="2047875" y="5845175"/>
            <a:ext cx="61801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are 2D vectors defining transverse coordinates and angles of electron trajectory</a:t>
            </a:r>
            <a:r>
              <a:rPr lang="en-GB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  </a:t>
            </a:r>
          </a:p>
        </p:txBody>
      </p:sp>
      <p:sp>
        <p:nvSpPr>
          <p:cNvPr id="25620" name="Text Box 14"/>
          <p:cNvSpPr txBox="1">
            <a:spLocks noChangeArrowheads="1"/>
          </p:cNvSpPr>
          <p:nvPr/>
        </p:nvSpPr>
        <p:spPr bwMode="auto">
          <a:xfrm>
            <a:off x="2044700" y="6122988"/>
            <a:ext cx="51450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is a 2D vector defining transverse coordinates of observation point</a:t>
            </a:r>
            <a:endParaRPr lang="en-GB" sz="1600">
              <a:solidFill>
                <a:srgbClr val="003399"/>
              </a:solidFill>
              <a:latin typeface="Arial Narrow" pitchFamily="34" charset="0"/>
              <a:cs typeface="Times New Roman" pitchFamily="18" charset="0"/>
            </a:endParaRPr>
          </a:p>
        </p:txBody>
      </p:sp>
      <p:graphicFrame>
        <p:nvGraphicFramePr>
          <p:cNvPr id="25609" name="Object 19"/>
          <p:cNvGraphicFramePr>
            <a:graphicFrameLocks noChangeAspect="1"/>
          </p:cNvGraphicFramePr>
          <p:nvPr/>
        </p:nvGraphicFramePr>
        <p:xfrm>
          <a:off x="1919288" y="6508750"/>
          <a:ext cx="152400" cy="152400"/>
        </p:xfrm>
        <a:graphic>
          <a:graphicData uri="http://schemas.openxmlformats.org/presentationml/2006/ole">
            <p:oleObj spid="_x0000_s25609" name="Equation" r:id="rId11" imgW="126720" imgH="126720" progId="Equation.3">
              <p:embed/>
            </p:oleObj>
          </a:graphicData>
        </a:graphic>
      </p:graphicFrame>
      <p:sp>
        <p:nvSpPr>
          <p:cNvPr id="25621" name="Text Box 14"/>
          <p:cNvSpPr txBox="1">
            <a:spLocks noChangeArrowheads="1"/>
          </p:cNvSpPr>
          <p:nvPr/>
        </p:nvSpPr>
        <p:spPr bwMode="auto">
          <a:xfrm>
            <a:off x="2052638" y="6410325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is longitudinal coordinate of observation point</a:t>
            </a:r>
            <a:endParaRPr lang="en-GB" sz="1600">
              <a:solidFill>
                <a:srgbClr val="003399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5622" name="Text Box 7"/>
          <p:cNvSpPr txBox="1">
            <a:spLocks noChangeArrowheads="1"/>
          </p:cNvSpPr>
          <p:nvPr/>
        </p:nvSpPr>
        <p:spPr bwMode="auto">
          <a:xfrm>
            <a:off x="7472363" y="3005138"/>
            <a:ext cx="1547812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used this approach in Far Field</a:t>
            </a:r>
            <a:endParaRPr lang="en-GB" sz="1400">
              <a:solidFill>
                <a:srgbClr val="003399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992438" y="4383088"/>
          <a:ext cx="6037262" cy="592137"/>
        </p:xfrm>
        <a:graphic>
          <a:graphicData uri="http://schemas.openxmlformats.org/presentationml/2006/ole">
            <p:oleObj spid="_x0000_s26626" name="Equation" r:id="rId4" imgW="4711680" imgH="457200" progId="Equation.3">
              <p:embed/>
            </p:oleObj>
          </a:graphicData>
        </a:graphic>
      </p:graphicFrame>
      <p:sp>
        <p:nvSpPr>
          <p:cNvPr id="26632" name="Rectangle 3"/>
          <p:cNvSpPr>
            <a:spLocks noChangeArrowheads="1"/>
          </p:cNvSpPr>
          <p:nvPr/>
        </p:nvSpPr>
        <p:spPr bwMode="auto">
          <a:xfrm>
            <a:off x="688975" y="4351338"/>
            <a:ext cx="222726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b="1">
                <a:solidFill>
                  <a:srgbClr val="003399"/>
                </a:solidFill>
                <a:latin typeface="Arial Narrow" pitchFamily="34" charset="0"/>
              </a:rPr>
              <a:t>Free Space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:</a:t>
            </a:r>
          </a:p>
          <a:p>
            <a:pPr algn="r">
              <a:lnSpc>
                <a:spcPct val="80000"/>
              </a:lnSpc>
            </a:pP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(between parallel planes perpendicular to optical axis)</a:t>
            </a:r>
            <a:endParaRPr lang="en-GB" sz="1600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26633" name="Text Box 6"/>
          <p:cNvSpPr txBox="1">
            <a:spLocks noChangeArrowheads="1"/>
          </p:cNvSpPr>
          <p:nvPr/>
        </p:nvSpPr>
        <p:spPr bwMode="auto">
          <a:xfrm>
            <a:off x="776288" y="3949700"/>
            <a:ext cx="1619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Fourier Optics</a:t>
            </a:r>
            <a:endParaRPr lang="en-GB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26634" name="Text Box 9"/>
          <p:cNvSpPr txBox="1">
            <a:spLocks noChangeArrowheads="1"/>
          </p:cNvSpPr>
          <p:nvPr/>
        </p:nvSpPr>
        <p:spPr bwMode="auto">
          <a:xfrm>
            <a:off x="792163" y="1016000"/>
            <a:ext cx="7789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Kirchhoff Integral Theorem </a:t>
            </a:r>
            <a:r>
              <a:rPr lang="en-US" sz="20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applied to Spontaneous Emission by One Electron</a:t>
            </a:r>
            <a:endParaRPr lang="en-GB">
              <a:solidFill>
                <a:srgbClr val="003399"/>
              </a:solidFill>
              <a:latin typeface="Arial Narrow" pitchFamily="34" charset="0"/>
            </a:endParaRPr>
          </a:p>
        </p:txBody>
      </p:sp>
      <p:graphicFrame>
        <p:nvGraphicFramePr>
          <p:cNvPr id="26627" name="Object 10"/>
          <p:cNvGraphicFramePr>
            <a:graphicFrameLocks noChangeAspect="1"/>
          </p:cNvGraphicFramePr>
          <p:nvPr/>
        </p:nvGraphicFramePr>
        <p:xfrm>
          <a:off x="3646488" y="1724025"/>
          <a:ext cx="5397500" cy="577850"/>
        </p:xfrm>
        <a:graphic>
          <a:graphicData uri="http://schemas.openxmlformats.org/presentationml/2006/ole">
            <p:oleObj spid="_x0000_s26627" name="Equation" r:id="rId5" imgW="4483080" imgH="482400" progId="Equation.3">
              <p:embed/>
            </p:oleObj>
          </a:graphicData>
        </a:graphic>
      </p:graphicFrame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3875088" y="2381250"/>
            <a:ext cx="50768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Valid at large observation angles;</a:t>
            </a:r>
          </a:p>
          <a:p>
            <a:r>
              <a:rPr lang="en-US" sz="14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Is applicable to complicated cases of diffraction inside vacuum chamber</a:t>
            </a: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3151188" y="4829175"/>
            <a:ext cx="20193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7" tIns="45683" rIns="91367" bIns="0">
            <a:spAutoFit/>
          </a:bodyPr>
          <a:lstStyle/>
          <a:p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Assumption of small angles</a:t>
            </a:r>
            <a:endParaRPr lang="en-GB" sz="1400">
              <a:solidFill>
                <a:srgbClr val="003399"/>
              </a:solidFill>
              <a:latin typeface="Arial Narrow" pitchFamily="34" charset="0"/>
            </a:endParaRPr>
          </a:p>
        </p:txBody>
      </p:sp>
      <p:graphicFrame>
        <p:nvGraphicFramePr>
          <p:cNvPr id="26628" name="Object 15"/>
          <p:cNvGraphicFramePr>
            <a:graphicFrameLocks noChangeAspect="1"/>
          </p:cNvGraphicFramePr>
          <p:nvPr/>
        </p:nvGraphicFramePr>
        <p:xfrm>
          <a:off x="3681413" y="3289300"/>
          <a:ext cx="4246562" cy="576263"/>
        </p:xfrm>
        <a:graphic>
          <a:graphicData uri="http://schemas.openxmlformats.org/presentationml/2006/ole">
            <p:oleObj spid="_x0000_s26628" name="Equation" r:id="rId6" imgW="3314520" imgH="444240" progId="Equation.3">
              <p:embed/>
            </p:oleObj>
          </a:graphicData>
        </a:graphic>
      </p:graphicFrame>
      <p:sp>
        <p:nvSpPr>
          <p:cNvPr id="26637" name="Rectangle 16"/>
          <p:cNvSpPr>
            <a:spLocks noChangeArrowheads="1"/>
          </p:cNvSpPr>
          <p:nvPr/>
        </p:nvSpPr>
        <p:spPr bwMode="auto">
          <a:xfrm>
            <a:off x="758825" y="3317875"/>
            <a:ext cx="2833688" cy="40005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GB" sz="2000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Huygens-Fresnel</a:t>
            </a:r>
            <a:r>
              <a:rPr lang="en-US" sz="2000" b="1">
                <a:solidFill>
                  <a:srgbClr val="003399"/>
                </a:solidFill>
                <a:latin typeface="Arial Narrow" pitchFamily="34" charset="0"/>
              </a:rPr>
              <a:t> Principle</a:t>
            </a:r>
            <a:endParaRPr lang="en-GB" sz="2000" b="1">
              <a:solidFill>
                <a:srgbClr val="003399"/>
              </a:solidFill>
              <a:latin typeface="Arial Narrow" pitchFamily="34" charset="0"/>
            </a:endParaRPr>
          </a:p>
        </p:txBody>
      </p:sp>
      <p:grpSp>
        <p:nvGrpSpPr>
          <p:cNvPr id="26638" name="Group 17"/>
          <p:cNvGrpSpPr>
            <a:grpSpLocks/>
          </p:cNvGrpSpPr>
          <p:nvPr/>
        </p:nvGrpSpPr>
        <p:grpSpPr bwMode="auto">
          <a:xfrm>
            <a:off x="222250" y="1404938"/>
            <a:ext cx="3678238" cy="1744662"/>
            <a:chOff x="140" y="885"/>
            <a:chExt cx="2317" cy="1099"/>
          </a:xfrm>
        </p:grpSpPr>
        <p:grpSp>
          <p:nvGrpSpPr>
            <p:cNvPr id="26644" name="Group 18"/>
            <p:cNvGrpSpPr>
              <a:grpSpLocks noChangeAspect="1"/>
            </p:cNvGrpSpPr>
            <p:nvPr/>
          </p:nvGrpSpPr>
          <p:grpSpPr bwMode="auto">
            <a:xfrm>
              <a:off x="1393" y="1187"/>
              <a:ext cx="215" cy="175"/>
              <a:chOff x="3984" y="1296"/>
              <a:chExt cx="240" cy="194"/>
            </a:xfrm>
          </p:grpSpPr>
          <p:grpSp>
            <p:nvGrpSpPr>
              <p:cNvPr id="26698" name="Group 19"/>
              <p:cNvGrpSpPr>
                <a:grpSpLocks noChangeAspect="1"/>
              </p:cNvGrpSpPr>
              <p:nvPr/>
            </p:nvGrpSpPr>
            <p:grpSpPr bwMode="auto">
              <a:xfrm>
                <a:off x="3984" y="1296"/>
                <a:ext cx="240" cy="194"/>
                <a:chOff x="5639" y="1397"/>
                <a:chExt cx="572" cy="555"/>
              </a:xfrm>
            </p:grpSpPr>
            <p:sp>
              <p:nvSpPr>
                <p:cNvPr id="26699" name="Line 20"/>
                <p:cNvSpPr>
                  <a:spLocks noChangeAspect="1" noChangeShapeType="1"/>
                </p:cNvSpPr>
                <p:nvPr/>
              </p:nvSpPr>
              <p:spPr bwMode="auto">
                <a:xfrm>
                  <a:off x="5736" y="1939"/>
                  <a:ext cx="3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00" name="Text Box 2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639" y="1397"/>
                  <a:ext cx="572" cy="5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sz="1200">
                    <a:solidFill>
                      <a:srgbClr val="006699"/>
                    </a:solidFill>
                  </a:endParaRPr>
                </a:p>
              </p:txBody>
            </p:sp>
          </p:grpSp>
          <p:graphicFrame>
            <p:nvGraphicFramePr>
              <p:cNvPr id="26631" name="Object 22"/>
              <p:cNvGraphicFramePr>
                <a:graphicFrameLocks noChangeAspect="1"/>
              </p:cNvGraphicFramePr>
              <p:nvPr/>
            </p:nvGraphicFramePr>
            <p:xfrm>
              <a:off x="4032" y="1296"/>
              <a:ext cx="95" cy="161"/>
            </p:xfrm>
            <a:graphic>
              <a:graphicData uri="http://schemas.openxmlformats.org/presentationml/2006/ole">
                <p:oleObj spid="_x0000_s26631" name="Equation" r:id="rId7" imgW="126720" imgH="215640" progId="Equation.3">
                  <p:embed/>
                </p:oleObj>
              </a:graphicData>
            </a:graphic>
          </p:graphicFrame>
        </p:grpSp>
        <p:sp>
          <p:nvSpPr>
            <p:cNvPr id="26645" name="Text Box 23"/>
            <p:cNvSpPr txBox="1">
              <a:spLocks noChangeAspect="1" noChangeArrowheads="1"/>
            </p:cNvSpPr>
            <p:nvPr/>
          </p:nvSpPr>
          <p:spPr bwMode="auto">
            <a:xfrm>
              <a:off x="1436" y="885"/>
              <a:ext cx="223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>
                  <a:solidFill>
                    <a:srgbClr val="006699"/>
                  </a:solidFill>
                  <a:latin typeface="Arial Narrow" pitchFamily="34" charset="0"/>
                  <a:sym typeface="Symbol" pitchFamily="18" charset="2"/>
                </a:rPr>
                <a:t></a:t>
              </a:r>
              <a:endParaRPr lang="en-US" sz="1600">
                <a:solidFill>
                  <a:srgbClr val="006699"/>
                </a:solidFill>
                <a:latin typeface="Arial Narrow" pitchFamily="34" charset="0"/>
              </a:endParaRPr>
            </a:p>
          </p:txBody>
        </p:sp>
        <p:sp>
          <p:nvSpPr>
            <p:cNvPr id="26646" name="Rectangle 24"/>
            <p:cNvSpPr>
              <a:spLocks noChangeArrowheads="1"/>
            </p:cNvSpPr>
            <p:nvPr/>
          </p:nvSpPr>
          <p:spPr bwMode="auto">
            <a:xfrm>
              <a:off x="368" y="1533"/>
              <a:ext cx="336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47" name="AutoShape 25"/>
            <p:cNvSpPr>
              <a:spLocks noChangeAspect="1" noChangeArrowheads="1" noTextEdit="1"/>
            </p:cNvSpPr>
            <p:nvPr/>
          </p:nvSpPr>
          <p:spPr bwMode="auto">
            <a:xfrm>
              <a:off x="140" y="971"/>
              <a:ext cx="2317" cy="1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Line 26"/>
            <p:cNvSpPr>
              <a:spLocks noChangeShapeType="1"/>
            </p:cNvSpPr>
            <p:nvPr/>
          </p:nvSpPr>
          <p:spPr bwMode="auto">
            <a:xfrm>
              <a:off x="431" y="1523"/>
              <a:ext cx="54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Freeform 27"/>
            <p:cNvSpPr>
              <a:spLocks/>
            </p:cNvSpPr>
            <p:nvPr/>
          </p:nvSpPr>
          <p:spPr bwMode="auto">
            <a:xfrm>
              <a:off x="142" y="1365"/>
              <a:ext cx="759" cy="160"/>
            </a:xfrm>
            <a:custGeom>
              <a:avLst/>
              <a:gdLst>
                <a:gd name="T0" fmla="*/ 759 w 759"/>
                <a:gd name="T1" fmla="*/ 0 h 160"/>
                <a:gd name="T2" fmla="*/ 746 w 759"/>
                <a:gd name="T3" fmla="*/ 15 h 160"/>
                <a:gd name="T4" fmla="*/ 731 w 759"/>
                <a:gd name="T5" fmla="*/ 28 h 160"/>
                <a:gd name="T6" fmla="*/ 714 w 759"/>
                <a:gd name="T7" fmla="*/ 41 h 160"/>
                <a:gd name="T8" fmla="*/ 699 w 759"/>
                <a:gd name="T9" fmla="*/ 54 h 160"/>
                <a:gd name="T10" fmla="*/ 681 w 759"/>
                <a:gd name="T11" fmla="*/ 67 h 160"/>
                <a:gd name="T12" fmla="*/ 664 w 759"/>
                <a:gd name="T13" fmla="*/ 78 h 160"/>
                <a:gd name="T14" fmla="*/ 647 w 759"/>
                <a:gd name="T15" fmla="*/ 89 h 160"/>
                <a:gd name="T16" fmla="*/ 629 w 759"/>
                <a:gd name="T17" fmla="*/ 97 h 160"/>
                <a:gd name="T18" fmla="*/ 610 w 759"/>
                <a:gd name="T19" fmla="*/ 108 h 160"/>
                <a:gd name="T20" fmla="*/ 590 w 759"/>
                <a:gd name="T21" fmla="*/ 117 h 160"/>
                <a:gd name="T22" fmla="*/ 573 w 759"/>
                <a:gd name="T23" fmla="*/ 123 h 160"/>
                <a:gd name="T24" fmla="*/ 553 w 759"/>
                <a:gd name="T25" fmla="*/ 130 h 160"/>
                <a:gd name="T26" fmla="*/ 534 w 759"/>
                <a:gd name="T27" fmla="*/ 136 h 160"/>
                <a:gd name="T28" fmla="*/ 514 w 759"/>
                <a:gd name="T29" fmla="*/ 143 h 160"/>
                <a:gd name="T30" fmla="*/ 493 w 759"/>
                <a:gd name="T31" fmla="*/ 147 h 160"/>
                <a:gd name="T32" fmla="*/ 473 w 759"/>
                <a:gd name="T33" fmla="*/ 151 h 160"/>
                <a:gd name="T34" fmla="*/ 454 w 759"/>
                <a:gd name="T35" fmla="*/ 154 h 160"/>
                <a:gd name="T36" fmla="*/ 432 w 759"/>
                <a:gd name="T37" fmla="*/ 158 h 160"/>
                <a:gd name="T38" fmla="*/ 412 w 759"/>
                <a:gd name="T39" fmla="*/ 158 h 160"/>
                <a:gd name="T40" fmla="*/ 391 w 759"/>
                <a:gd name="T41" fmla="*/ 160 h 160"/>
                <a:gd name="T42" fmla="*/ 371 w 759"/>
                <a:gd name="T43" fmla="*/ 160 h 160"/>
                <a:gd name="T44" fmla="*/ 349 w 759"/>
                <a:gd name="T45" fmla="*/ 158 h 160"/>
                <a:gd name="T46" fmla="*/ 330 w 759"/>
                <a:gd name="T47" fmla="*/ 158 h 160"/>
                <a:gd name="T48" fmla="*/ 308 w 759"/>
                <a:gd name="T49" fmla="*/ 154 h 160"/>
                <a:gd name="T50" fmla="*/ 289 w 759"/>
                <a:gd name="T51" fmla="*/ 151 h 160"/>
                <a:gd name="T52" fmla="*/ 267 w 759"/>
                <a:gd name="T53" fmla="*/ 147 h 160"/>
                <a:gd name="T54" fmla="*/ 247 w 759"/>
                <a:gd name="T55" fmla="*/ 143 h 160"/>
                <a:gd name="T56" fmla="*/ 228 w 759"/>
                <a:gd name="T57" fmla="*/ 136 h 160"/>
                <a:gd name="T58" fmla="*/ 208 w 759"/>
                <a:gd name="T59" fmla="*/ 130 h 160"/>
                <a:gd name="T60" fmla="*/ 189 w 759"/>
                <a:gd name="T61" fmla="*/ 123 h 160"/>
                <a:gd name="T62" fmla="*/ 169 w 759"/>
                <a:gd name="T63" fmla="*/ 117 h 160"/>
                <a:gd name="T64" fmla="*/ 152 w 759"/>
                <a:gd name="T65" fmla="*/ 108 h 160"/>
                <a:gd name="T66" fmla="*/ 133 w 759"/>
                <a:gd name="T67" fmla="*/ 97 h 160"/>
                <a:gd name="T68" fmla="*/ 115 w 759"/>
                <a:gd name="T69" fmla="*/ 89 h 160"/>
                <a:gd name="T70" fmla="*/ 98 w 759"/>
                <a:gd name="T71" fmla="*/ 78 h 160"/>
                <a:gd name="T72" fmla="*/ 80 w 759"/>
                <a:gd name="T73" fmla="*/ 67 h 160"/>
                <a:gd name="T74" fmla="*/ 63 w 759"/>
                <a:gd name="T75" fmla="*/ 54 h 160"/>
                <a:gd name="T76" fmla="*/ 46 w 759"/>
                <a:gd name="T77" fmla="*/ 41 h 160"/>
                <a:gd name="T78" fmla="*/ 31 w 759"/>
                <a:gd name="T79" fmla="*/ 28 h 160"/>
                <a:gd name="T80" fmla="*/ 15 w 759"/>
                <a:gd name="T81" fmla="*/ 15 h 160"/>
                <a:gd name="T82" fmla="*/ 0 w 759"/>
                <a:gd name="T83" fmla="*/ 0 h 1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59"/>
                <a:gd name="T127" fmla="*/ 0 h 160"/>
                <a:gd name="T128" fmla="*/ 759 w 759"/>
                <a:gd name="T129" fmla="*/ 160 h 1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59" h="160">
                  <a:moveTo>
                    <a:pt x="759" y="0"/>
                  </a:moveTo>
                  <a:lnTo>
                    <a:pt x="746" y="15"/>
                  </a:lnTo>
                  <a:lnTo>
                    <a:pt x="731" y="28"/>
                  </a:lnTo>
                  <a:lnTo>
                    <a:pt x="714" y="41"/>
                  </a:lnTo>
                  <a:lnTo>
                    <a:pt x="699" y="54"/>
                  </a:lnTo>
                  <a:lnTo>
                    <a:pt x="681" y="67"/>
                  </a:lnTo>
                  <a:lnTo>
                    <a:pt x="664" y="78"/>
                  </a:lnTo>
                  <a:lnTo>
                    <a:pt x="647" y="89"/>
                  </a:lnTo>
                  <a:lnTo>
                    <a:pt x="629" y="97"/>
                  </a:lnTo>
                  <a:lnTo>
                    <a:pt x="610" y="108"/>
                  </a:lnTo>
                  <a:lnTo>
                    <a:pt x="590" y="117"/>
                  </a:lnTo>
                  <a:lnTo>
                    <a:pt x="573" y="123"/>
                  </a:lnTo>
                  <a:lnTo>
                    <a:pt x="553" y="130"/>
                  </a:lnTo>
                  <a:lnTo>
                    <a:pt x="534" y="136"/>
                  </a:lnTo>
                  <a:lnTo>
                    <a:pt x="514" y="143"/>
                  </a:lnTo>
                  <a:lnTo>
                    <a:pt x="493" y="147"/>
                  </a:lnTo>
                  <a:lnTo>
                    <a:pt x="473" y="151"/>
                  </a:lnTo>
                  <a:lnTo>
                    <a:pt x="454" y="154"/>
                  </a:lnTo>
                  <a:lnTo>
                    <a:pt x="432" y="158"/>
                  </a:lnTo>
                  <a:lnTo>
                    <a:pt x="412" y="158"/>
                  </a:lnTo>
                  <a:lnTo>
                    <a:pt x="391" y="160"/>
                  </a:lnTo>
                  <a:lnTo>
                    <a:pt x="371" y="160"/>
                  </a:lnTo>
                  <a:lnTo>
                    <a:pt x="349" y="158"/>
                  </a:lnTo>
                  <a:lnTo>
                    <a:pt x="330" y="158"/>
                  </a:lnTo>
                  <a:lnTo>
                    <a:pt x="308" y="154"/>
                  </a:lnTo>
                  <a:lnTo>
                    <a:pt x="289" y="151"/>
                  </a:lnTo>
                  <a:lnTo>
                    <a:pt x="267" y="147"/>
                  </a:lnTo>
                  <a:lnTo>
                    <a:pt x="247" y="143"/>
                  </a:lnTo>
                  <a:lnTo>
                    <a:pt x="228" y="136"/>
                  </a:lnTo>
                  <a:lnTo>
                    <a:pt x="208" y="130"/>
                  </a:lnTo>
                  <a:lnTo>
                    <a:pt x="189" y="123"/>
                  </a:lnTo>
                  <a:lnTo>
                    <a:pt x="169" y="117"/>
                  </a:lnTo>
                  <a:lnTo>
                    <a:pt x="152" y="108"/>
                  </a:lnTo>
                  <a:lnTo>
                    <a:pt x="133" y="97"/>
                  </a:lnTo>
                  <a:lnTo>
                    <a:pt x="115" y="89"/>
                  </a:lnTo>
                  <a:lnTo>
                    <a:pt x="98" y="78"/>
                  </a:lnTo>
                  <a:lnTo>
                    <a:pt x="80" y="67"/>
                  </a:lnTo>
                  <a:lnTo>
                    <a:pt x="63" y="54"/>
                  </a:lnTo>
                  <a:lnTo>
                    <a:pt x="46" y="41"/>
                  </a:lnTo>
                  <a:lnTo>
                    <a:pt x="31" y="28"/>
                  </a:lnTo>
                  <a:lnTo>
                    <a:pt x="15" y="15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Line 28"/>
            <p:cNvSpPr>
              <a:spLocks noChangeShapeType="1"/>
            </p:cNvSpPr>
            <p:nvPr/>
          </p:nvSpPr>
          <p:spPr bwMode="auto">
            <a:xfrm>
              <a:off x="1392" y="1423"/>
              <a:ext cx="37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Line 29"/>
            <p:cNvSpPr>
              <a:spLocks noChangeShapeType="1"/>
            </p:cNvSpPr>
            <p:nvPr/>
          </p:nvSpPr>
          <p:spPr bwMode="auto">
            <a:xfrm flipV="1">
              <a:off x="1409" y="1071"/>
              <a:ext cx="2" cy="35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Freeform 30"/>
            <p:cNvSpPr>
              <a:spLocks/>
            </p:cNvSpPr>
            <p:nvPr/>
          </p:nvSpPr>
          <p:spPr bwMode="auto">
            <a:xfrm>
              <a:off x="1433" y="973"/>
              <a:ext cx="857" cy="972"/>
            </a:xfrm>
            <a:custGeom>
              <a:avLst/>
              <a:gdLst>
                <a:gd name="T0" fmla="*/ 371 w 857"/>
                <a:gd name="T1" fmla="*/ 0 h 972"/>
                <a:gd name="T2" fmla="*/ 410 w 857"/>
                <a:gd name="T3" fmla="*/ 2 h 972"/>
                <a:gd name="T4" fmla="*/ 451 w 857"/>
                <a:gd name="T5" fmla="*/ 7 h 972"/>
                <a:gd name="T6" fmla="*/ 490 w 857"/>
                <a:gd name="T7" fmla="*/ 15 h 972"/>
                <a:gd name="T8" fmla="*/ 529 w 857"/>
                <a:gd name="T9" fmla="*/ 28 h 972"/>
                <a:gd name="T10" fmla="*/ 566 w 857"/>
                <a:gd name="T11" fmla="*/ 41 h 972"/>
                <a:gd name="T12" fmla="*/ 601 w 857"/>
                <a:gd name="T13" fmla="*/ 59 h 972"/>
                <a:gd name="T14" fmla="*/ 638 w 857"/>
                <a:gd name="T15" fmla="*/ 80 h 972"/>
                <a:gd name="T16" fmla="*/ 668 w 857"/>
                <a:gd name="T17" fmla="*/ 104 h 972"/>
                <a:gd name="T18" fmla="*/ 701 w 857"/>
                <a:gd name="T19" fmla="*/ 130 h 972"/>
                <a:gd name="T20" fmla="*/ 729 w 857"/>
                <a:gd name="T21" fmla="*/ 158 h 972"/>
                <a:gd name="T22" fmla="*/ 755 w 857"/>
                <a:gd name="T23" fmla="*/ 188 h 972"/>
                <a:gd name="T24" fmla="*/ 777 w 857"/>
                <a:gd name="T25" fmla="*/ 221 h 972"/>
                <a:gd name="T26" fmla="*/ 798 w 857"/>
                <a:gd name="T27" fmla="*/ 256 h 972"/>
                <a:gd name="T28" fmla="*/ 816 w 857"/>
                <a:gd name="T29" fmla="*/ 292 h 972"/>
                <a:gd name="T30" fmla="*/ 831 w 857"/>
                <a:gd name="T31" fmla="*/ 329 h 972"/>
                <a:gd name="T32" fmla="*/ 842 w 857"/>
                <a:gd name="T33" fmla="*/ 368 h 972"/>
                <a:gd name="T34" fmla="*/ 850 w 857"/>
                <a:gd name="T35" fmla="*/ 407 h 972"/>
                <a:gd name="T36" fmla="*/ 855 w 857"/>
                <a:gd name="T37" fmla="*/ 446 h 972"/>
                <a:gd name="T38" fmla="*/ 857 w 857"/>
                <a:gd name="T39" fmla="*/ 487 h 972"/>
                <a:gd name="T40" fmla="*/ 855 w 857"/>
                <a:gd name="T41" fmla="*/ 526 h 972"/>
                <a:gd name="T42" fmla="*/ 850 w 857"/>
                <a:gd name="T43" fmla="*/ 567 h 972"/>
                <a:gd name="T44" fmla="*/ 842 w 857"/>
                <a:gd name="T45" fmla="*/ 606 h 972"/>
                <a:gd name="T46" fmla="*/ 831 w 857"/>
                <a:gd name="T47" fmla="*/ 645 h 972"/>
                <a:gd name="T48" fmla="*/ 816 w 857"/>
                <a:gd name="T49" fmla="*/ 682 h 972"/>
                <a:gd name="T50" fmla="*/ 798 w 857"/>
                <a:gd name="T51" fmla="*/ 719 h 972"/>
                <a:gd name="T52" fmla="*/ 777 w 857"/>
                <a:gd name="T53" fmla="*/ 751 h 972"/>
                <a:gd name="T54" fmla="*/ 755 w 857"/>
                <a:gd name="T55" fmla="*/ 786 h 972"/>
                <a:gd name="T56" fmla="*/ 729 w 857"/>
                <a:gd name="T57" fmla="*/ 816 h 972"/>
                <a:gd name="T58" fmla="*/ 701 w 857"/>
                <a:gd name="T59" fmla="*/ 844 h 972"/>
                <a:gd name="T60" fmla="*/ 668 w 857"/>
                <a:gd name="T61" fmla="*/ 870 h 972"/>
                <a:gd name="T62" fmla="*/ 638 w 857"/>
                <a:gd name="T63" fmla="*/ 894 h 972"/>
                <a:gd name="T64" fmla="*/ 601 w 857"/>
                <a:gd name="T65" fmla="*/ 914 h 972"/>
                <a:gd name="T66" fmla="*/ 566 w 857"/>
                <a:gd name="T67" fmla="*/ 931 h 972"/>
                <a:gd name="T68" fmla="*/ 529 w 857"/>
                <a:gd name="T69" fmla="*/ 946 h 972"/>
                <a:gd name="T70" fmla="*/ 490 w 857"/>
                <a:gd name="T71" fmla="*/ 957 h 972"/>
                <a:gd name="T72" fmla="*/ 451 w 857"/>
                <a:gd name="T73" fmla="*/ 966 h 972"/>
                <a:gd name="T74" fmla="*/ 410 w 857"/>
                <a:gd name="T75" fmla="*/ 970 h 972"/>
                <a:gd name="T76" fmla="*/ 371 w 857"/>
                <a:gd name="T77" fmla="*/ 972 h 972"/>
                <a:gd name="T78" fmla="*/ 330 w 857"/>
                <a:gd name="T79" fmla="*/ 970 h 972"/>
                <a:gd name="T80" fmla="*/ 291 w 857"/>
                <a:gd name="T81" fmla="*/ 966 h 972"/>
                <a:gd name="T82" fmla="*/ 252 w 857"/>
                <a:gd name="T83" fmla="*/ 957 h 972"/>
                <a:gd name="T84" fmla="*/ 213 w 857"/>
                <a:gd name="T85" fmla="*/ 946 h 972"/>
                <a:gd name="T86" fmla="*/ 176 w 857"/>
                <a:gd name="T87" fmla="*/ 931 h 972"/>
                <a:gd name="T88" fmla="*/ 139 w 857"/>
                <a:gd name="T89" fmla="*/ 914 h 972"/>
                <a:gd name="T90" fmla="*/ 104 w 857"/>
                <a:gd name="T91" fmla="*/ 894 h 972"/>
                <a:gd name="T92" fmla="*/ 72 w 857"/>
                <a:gd name="T93" fmla="*/ 870 h 972"/>
                <a:gd name="T94" fmla="*/ 41 w 857"/>
                <a:gd name="T95" fmla="*/ 844 h 972"/>
                <a:gd name="T96" fmla="*/ 13 w 857"/>
                <a:gd name="T97" fmla="*/ 816 h 972"/>
                <a:gd name="T98" fmla="*/ 0 w 857"/>
                <a:gd name="T99" fmla="*/ 641 h 97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7"/>
                <a:gd name="T151" fmla="*/ 0 h 972"/>
                <a:gd name="T152" fmla="*/ 857 w 857"/>
                <a:gd name="T153" fmla="*/ 972 h 97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7" h="972">
                  <a:moveTo>
                    <a:pt x="351" y="2"/>
                  </a:moveTo>
                  <a:lnTo>
                    <a:pt x="371" y="0"/>
                  </a:lnTo>
                  <a:lnTo>
                    <a:pt x="391" y="2"/>
                  </a:lnTo>
                  <a:lnTo>
                    <a:pt x="410" y="2"/>
                  </a:lnTo>
                  <a:lnTo>
                    <a:pt x="430" y="4"/>
                  </a:lnTo>
                  <a:lnTo>
                    <a:pt x="451" y="7"/>
                  </a:lnTo>
                  <a:lnTo>
                    <a:pt x="471" y="11"/>
                  </a:lnTo>
                  <a:lnTo>
                    <a:pt x="490" y="15"/>
                  </a:lnTo>
                  <a:lnTo>
                    <a:pt x="510" y="22"/>
                  </a:lnTo>
                  <a:lnTo>
                    <a:pt x="529" y="28"/>
                  </a:lnTo>
                  <a:lnTo>
                    <a:pt x="547" y="35"/>
                  </a:lnTo>
                  <a:lnTo>
                    <a:pt x="566" y="41"/>
                  </a:lnTo>
                  <a:lnTo>
                    <a:pt x="584" y="50"/>
                  </a:lnTo>
                  <a:lnTo>
                    <a:pt x="601" y="59"/>
                  </a:lnTo>
                  <a:lnTo>
                    <a:pt x="620" y="69"/>
                  </a:lnTo>
                  <a:lnTo>
                    <a:pt x="638" y="80"/>
                  </a:lnTo>
                  <a:lnTo>
                    <a:pt x="653" y="91"/>
                  </a:lnTo>
                  <a:lnTo>
                    <a:pt x="668" y="104"/>
                  </a:lnTo>
                  <a:lnTo>
                    <a:pt x="686" y="117"/>
                  </a:lnTo>
                  <a:lnTo>
                    <a:pt x="701" y="130"/>
                  </a:lnTo>
                  <a:lnTo>
                    <a:pt x="714" y="143"/>
                  </a:lnTo>
                  <a:lnTo>
                    <a:pt x="729" y="158"/>
                  </a:lnTo>
                  <a:lnTo>
                    <a:pt x="742" y="173"/>
                  </a:lnTo>
                  <a:lnTo>
                    <a:pt x="755" y="188"/>
                  </a:lnTo>
                  <a:lnTo>
                    <a:pt x="766" y="204"/>
                  </a:lnTo>
                  <a:lnTo>
                    <a:pt x="777" y="221"/>
                  </a:lnTo>
                  <a:lnTo>
                    <a:pt x="790" y="238"/>
                  </a:lnTo>
                  <a:lnTo>
                    <a:pt x="798" y="256"/>
                  </a:lnTo>
                  <a:lnTo>
                    <a:pt x="807" y="273"/>
                  </a:lnTo>
                  <a:lnTo>
                    <a:pt x="816" y="292"/>
                  </a:lnTo>
                  <a:lnTo>
                    <a:pt x="824" y="310"/>
                  </a:lnTo>
                  <a:lnTo>
                    <a:pt x="831" y="329"/>
                  </a:lnTo>
                  <a:lnTo>
                    <a:pt x="837" y="349"/>
                  </a:lnTo>
                  <a:lnTo>
                    <a:pt x="842" y="368"/>
                  </a:lnTo>
                  <a:lnTo>
                    <a:pt x="846" y="388"/>
                  </a:lnTo>
                  <a:lnTo>
                    <a:pt x="850" y="407"/>
                  </a:lnTo>
                  <a:lnTo>
                    <a:pt x="853" y="427"/>
                  </a:lnTo>
                  <a:lnTo>
                    <a:pt x="855" y="446"/>
                  </a:lnTo>
                  <a:lnTo>
                    <a:pt x="857" y="466"/>
                  </a:lnTo>
                  <a:lnTo>
                    <a:pt x="857" y="487"/>
                  </a:lnTo>
                  <a:lnTo>
                    <a:pt x="857" y="507"/>
                  </a:lnTo>
                  <a:lnTo>
                    <a:pt x="855" y="526"/>
                  </a:lnTo>
                  <a:lnTo>
                    <a:pt x="853" y="546"/>
                  </a:lnTo>
                  <a:lnTo>
                    <a:pt x="850" y="567"/>
                  </a:lnTo>
                  <a:lnTo>
                    <a:pt x="846" y="587"/>
                  </a:lnTo>
                  <a:lnTo>
                    <a:pt x="842" y="606"/>
                  </a:lnTo>
                  <a:lnTo>
                    <a:pt x="837" y="626"/>
                  </a:lnTo>
                  <a:lnTo>
                    <a:pt x="831" y="645"/>
                  </a:lnTo>
                  <a:lnTo>
                    <a:pt x="824" y="663"/>
                  </a:lnTo>
                  <a:lnTo>
                    <a:pt x="816" y="682"/>
                  </a:lnTo>
                  <a:lnTo>
                    <a:pt x="807" y="699"/>
                  </a:lnTo>
                  <a:lnTo>
                    <a:pt x="798" y="719"/>
                  </a:lnTo>
                  <a:lnTo>
                    <a:pt x="790" y="734"/>
                  </a:lnTo>
                  <a:lnTo>
                    <a:pt x="777" y="751"/>
                  </a:lnTo>
                  <a:lnTo>
                    <a:pt x="766" y="769"/>
                  </a:lnTo>
                  <a:lnTo>
                    <a:pt x="755" y="786"/>
                  </a:lnTo>
                  <a:lnTo>
                    <a:pt x="742" y="801"/>
                  </a:lnTo>
                  <a:lnTo>
                    <a:pt x="729" y="816"/>
                  </a:lnTo>
                  <a:lnTo>
                    <a:pt x="714" y="829"/>
                  </a:lnTo>
                  <a:lnTo>
                    <a:pt x="701" y="844"/>
                  </a:lnTo>
                  <a:lnTo>
                    <a:pt x="686" y="857"/>
                  </a:lnTo>
                  <a:lnTo>
                    <a:pt x="668" y="870"/>
                  </a:lnTo>
                  <a:lnTo>
                    <a:pt x="653" y="881"/>
                  </a:lnTo>
                  <a:lnTo>
                    <a:pt x="638" y="894"/>
                  </a:lnTo>
                  <a:lnTo>
                    <a:pt x="620" y="903"/>
                  </a:lnTo>
                  <a:lnTo>
                    <a:pt x="601" y="914"/>
                  </a:lnTo>
                  <a:lnTo>
                    <a:pt x="584" y="922"/>
                  </a:lnTo>
                  <a:lnTo>
                    <a:pt x="566" y="931"/>
                  </a:lnTo>
                  <a:lnTo>
                    <a:pt x="547" y="940"/>
                  </a:lnTo>
                  <a:lnTo>
                    <a:pt x="529" y="946"/>
                  </a:lnTo>
                  <a:lnTo>
                    <a:pt x="510" y="953"/>
                  </a:lnTo>
                  <a:lnTo>
                    <a:pt x="490" y="957"/>
                  </a:lnTo>
                  <a:lnTo>
                    <a:pt x="471" y="961"/>
                  </a:lnTo>
                  <a:lnTo>
                    <a:pt x="451" y="966"/>
                  </a:lnTo>
                  <a:lnTo>
                    <a:pt x="430" y="968"/>
                  </a:lnTo>
                  <a:lnTo>
                    <a:pt x="410" y="970"/>
                  </a:lnTo>
                  <a:lnTo>
                    <a:pt x="391" y="972"/>
                  </a:lnTo>
                  <a:lnTo>
                    <a:pt x="371" y="972"/>
                  </a:lnTo>
                  <a:lnTo>
                    <a:pt x="351" y="972"/>
                  </a:lnTo>
                  <a:lnTo>
                    <a:pt x="330" y="970"/>
                  </a:lnTo>
                  <a:lnTo>
                    <a:pt x="310" y="968"/>
                  </a:lnTo>
                  <a:lnTo>
                    <a:pt x="291" y="966"/>
                  </a:lnTo>
                  <a:lnTo>
                    <a:pt x="271" y="961"/>
                  </a:lnTo>
                  <a:lnTo>
                    <a:pt x="252" y="957"/>
                  </a:lnTo>
                  <a:lnTo>
                    <a:pt x="232" y="953"/>
                  </a:lnTo>
                  <a:lnTo>
                    <a:pt x="213" y="946"/>
                  </a:lnTo>
                  <a:lnTo>
                    <a:pt x="193" y="940"/>
                  </a:lnTo>
                  <a:lnTo>
                    <a:pt x="176" y="931"/>
                  </a:lnTo>
                  <a:lnTo>
                    <a:pt x="156" y="922"/>
                  </a:lnTo>
                  <a:lnTo>
                    <a:pt x="139" y="914"/>
                  </a:lnTo>
                  <a:lnTo>
                    <a:pt x="121" y="903"/>
                  </a:lnTo>
                  <a:lnTo>
                    <a:pt x="104" y="894"/>
                  </a:lnTo>
                  <a:lnTo>
                    <a:pt x="89" y="881"/>
                  </a:lnTo>
                  <a:lnTo>
                    <a:pt x="72" y="870"/>
                  </a:lnTo>
                  <a:lnTo>
                    <a:pt x="56" y="857"/>
                  </a:lnTo>
                  <a:lnTo>
                    <a:pt x="41" y="844"/>
                  </a:lnTo>
                  <a:lnTo>
                    <a:pt x="26" y="829"/>
                  </a:lnTo>
                  <a:lnTo>
                    <a:pt x="13" y="816"/>
                  </a:lnTo>
                  <a:lnTo>
                    <a:pt x="0" y="801"/>
                  </a:lnTo>
                  <a:lnTo>
                    <a:pt x="0" y="64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3" name="Line 31"/>
            <p:cNvSpPr>
              <a:spLocks noChangeShapeType="1"/>
            </p:cNvSpPr>
            <p:nvPr/>
          </p:nvSpPr>
          <p:spPr bwMode="auto">
            <a:xfrm flipH="1">
              <a:off x="1392" y="1629"/>
              <a:ext cx="37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Line 32"/>
            <p:cNvSpPr>
              <a:spLocks noChangeShapeType="1"/>
            </p:cNvSpPr>
            <p:nvPr/>
          </p:nvSpPr>
          <p:spPr bwMode="auto">
            <a:xfrm flipH="1">
              <a:off x="1405" y="1629"/>
              <a:ext cx="4" cy="35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Line 33"/>
            <p:cNvSpPr>
              <a:spLocks noChangeShapeType="1"/>
            </p:cNvSpPr>
            <p:nvPr/>
          </p:nvSpPr>
          <p:spPr bwMode="auto">
            <a:xfrm flipV="1">
              <a:off x="1433" y="1571"/>
              <a:ext cx="1" cy="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6" name="Line 34"/>
            <p:cNvSpPr>
              <a:spLocks noChangeShapeType="1"/>
            </p:cNvSpPr>
            <p:nvPr/>
          </p:nvSpPr>
          <p:spPr bwMode="auto">
            <a:xfrm flipH="1" flipV="1">
              <a:off x="708" y="1490"/>
              <a:ext cx="725" cy="9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7" name="Freeform 35"/>
            <p:cNvSpPr>
              <a:spLocks/>
            </p:cNvSpPr>
            <p:nvPr/>
          </p:nvSpPr>
          <p:spPr bwMode="auto">
            <a:xfrm>
              <a:off x="784" y="1367"/>
              <a:ext cx="117" cy="100"/>
            </a:xfrm>
            <a:custGeom>
              <a:avLst/>
              <a:gdLst>
                <a:gd name="T0" fmla="*/ 31 w 117"/>
                <a:gd name="T1" fmla="*/ 100 h 100"/>
                <a:gd name="T2" fmla="*/ 117 w 117"/>
                <a:gd name="T3" fmla="*/ 0 h 100"/>
                <a:gd name="T4" fmla="*/ 0 w 117"/>
                <a:gd name="T5" fmla="*/ 63 h 100"/>
                <a:gd name="T6" fmla="*/ 39 w 117"/>
                <a:gd name="T7" fmla="*/ 63 h 100"/>
                <a:gd name="T8" fmla="*/ 31 w 117"/>
                <a:gd name="T9" fmla="*/ 10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"/>
                <a:gd name="T16" fmla="*/ 0 h 100"/>
                <a:gd name="T17" fmla="*/ 117 w 117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" h="100">
                  <a:moveTo>
                    <a:pt x="31" y="100"/>
                  </a:moveTo>
                  <a:lnTo>
                    <a:pt x="117" y="0"/>
                  </a:lnTo>
                  <a:lnTo>
                    <a:pt x="0" y="63"/>
                  </a:lnTo>
                  <a:lnTo>
                    <a:pt x="39" y="63"/>
                  </a:lnTo>
                  <a:lnTo>
                    <a:pt x="31" y="10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8" name="Line 36"/>
            <p:cNvSpPr>
              <a:spLocks noChangeShapeType="1"/>
            </p:cNvSpPr>
            <p:nvPr/>
          </p:nvSpPr>
          <p:spPr bwMode="auto">
            <a:xfrm flipH="1">
              <a:off x="463" y="1601"/>
              <a:ext cx="222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9" name="Freeform 37"/>
            <p:cNvSpPr>
              <a:spLocks/>
            </p:cNvSpPr>
            <p:nvPr/>
          </p:nvSpPr>
          <p:spPr bwMode="auto">
            <a:xfrm>
              <a:off x="468" y="1558"/>
              <a:ext cx="32" cy="32"/>
            </a:xfrm>
            <a:custGeom>
              <a:avLst/>
              <a:gdLst>
                <a:gd name="T0" fmla="*/ 6 w 32"/>
                <a:gd name="T1" fmla="*/ 28 h 32"/>
                <a:gd name="T2" fmla="*/ 8 w 32"/>
                <a:gd name="T3" fmla="*/ 30 h 32"/>
                <a:gd name="T4" fmla="*/ 13 w 32"/>
                <a:gd name="T5" fmla="*/ 30 h 32"/>
                <a:gd name="T6" fmla="*/ 15 w 32"/>
                <a:gd name="T7" fmla="*/ 32 h 32"/>
                <a:gd name="T8" fmla="*/ 19 w 32"/>
                <a:gd name="T9" fmla="*/ 30 h 32"/>
                <a:gd name="T10" fmla="*/ 21 w 32"/>
                <a:gd name="T11" fmla="*/ 30 h 32"/>
                <a:gd name="T12" fmla="*/ 26 w 32"/>
                <a:gd name="T13" fmla="*/ 28 h 32"/>
                <a:gd name="T14" fmla="*/ 28 w 32"/>
                <a:gd name="T15" fmla="*/ 26 h 32"/>
                <a:gd name="T16" fmla="*/ 30 w 32"/>
                <a:gd name="T17" fmla="*/ 21 h 32"/>
                <a:gd name="T18" fmla="*/ 32 w 32"/>
                <a:gd name="T19" fmla="*/ 19 h 32"/>
                <a:gd name="T20" fmla="*/ 32 w 32"/>
                <a:gd name="T21" fmla="*/ 15 h 32"/>
                <a:gd name="T22" fmla="*/ 32 w 32"/>
                <a:gd name="T23" fmla="*/ 10 h 32"/>
                <a:gd name="T24" fmla="*/ 30 w 32"/>
                <a:gd name="T25" fmla="*/ 8 h 32"/>
                <a:gd name="T26" fmla="*/ 28 w 32"/>
                <a:gd name="T27" fmla="*/ 4 h 32"/>
                <a:gd name="T28" fmla="*/ 26 w 32"/>
                <a:gd name="T29" fmla="*/ 2 h 32"/>
                <a:gd name="T30" fmla="*/ 21 w 32"/>
                <a:gd name="T31" fmla="*/ 0 h 32"/>
                <a:gd name="T32" fmla="*/ 19 w 32"/>
                <a:gd name="T33" fmla="*/ 0 h 32"/>
                <a:gd name="T34" fmla="*/ 15 w 32"/>
                <a:gd name="T35" fmla="*/ 0 h 32"/>
                <a:gd name="T36" fmla="*/ 13 w 32"/>
                <a:gd name="T37" fmla="*/ 0 h 32"/>
                <a:gd name="T38" fmla="*/ 8 w 32"/>
                <a:gd name="T39" fmla="*/ 0 h 32"/>
                <a:gd name="T40" fmla="*/ 6 w 32"/>
                <a:gd name="T41" fmla="*/ 2 h 32"/>
                <a:gd name="T42" fmla="*/ 4 w 32"/>
                <a:gd name="T43" fmla="*/ 4 h 32"/>
                <a:gd name="T44" fmla="*/ 0 w 32"/>
                <a:gd name="T45" fmla="*/ 8 h 32"/>
                <a:gd name="T46" fmla="*/ 0 w 32"/>
                <a:gd name="T47" fmla="*/ 10 h 32"/>
                <a:gd name="T48" fmla="*/ 0 w 32"/>
                <a:gd name="T49" fmla="*/ 15 h 32"/>
                <a:gd name="T50" fmla="*/ 0 w 32"/>
                <a:gd name="T51" fmla="*/ 19 h 32"/>
                <a:gd name="T52" fmla="*/ 0 w 32"/>
                <a:gd name="T53" fmla="*/ 21 h 32"/>
                <a:gd name="T54" fmla="*/ 4 w 32"/>
                <a:gd name="T55" fmla="*/ 26 h 32"/>
                <a:gd name="T56" fmla="*/ 6 w 32"/>
                <a:gd name="T57" fmla="*/ 28 h 3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"/>
                <a:gd name="T88" fmla="*/ 0 h 32"/>
                <a:gd name="T89" fmla="*/ 32 w 32"/>
                <a:gd name="T90" fmla="*/ 32 h 3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" h="32">
                  <a:moveTo>
                    <a:pt x="6" y="28"/>
                  </a:moveTo>
                  <a:lnTo>
                    <a:pt x="8" y="30"/>
                  </a:lnTo>
                  <a:lnTo>
                    <a:pt x="13" y="30"/>
                  </a:lnTo>
                  <a:lnTo>
                    <a:pt x="15" y="32"/>
                  </a:lnTo>
                  <a:lnTo>
                    <a:pt x="19" y="30"/>
                  </a:lnTo>
                  <a:lnTo>
                    <a:pt x="21" y="30"/>
                  </a:lnTo>
                  <a:lnTo>
                    <a:pt x="26" y="28"/>
                  </a:lnTo>
                  <a:lnTo>
                    <a:pt x="28" y="26"/>
                  </a:lnTo>
                  <a:lnTo>
                    <a:pt x="30" y="21"/>
                  </a:lnTo>
                  <a:lnTo>
                    <a:pt x="32" y="19"/>
                  </a:lnTo>
                  <a:lnTo>
                    <a:pt x="32" y="15"/>
                  </a:lnTo>
                  <a:lnTo>
                    <a:pt x="32" y="10"/>
                  </a:lnTo>
                  <a:lnTo>
                    <a:pt x="30" y="8"/>
                  </a:lnTo>
                  <a:lnTo>
                    <a:pt x="28" y="4"/>
                  </a:lnTo>
                  <a:lnTo>
                    <a:pt x="26" y="2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4" y="26"/>
                  </a:lnTo>
                  <a:lnTo>
                    <a:pt x="6" y="2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0" name="Line 38"/>
            <p:cNvSpPr>
              <a:spLocks noChangeShapeType="1"/>
            </p:cNvSpPr>
            <p:nvPr/>
          </p:nvSpPr>
          <p:spPr bwMode="auto">
            <a:xfrm>
              <a:off x="509" y="1551"/>
              <a:ext cx="1" cy="22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1" name="Freeform 39"/>
            <p:cNvSpPr>
              <a:spLocks/>
            </p:cNvSpPr>
            <p:nvPr/>
          </p:nvSpPr>
          <p:spPr bwMode="auto">
            <a:xfrm>
              <a:off x="496" y="1696"/>
              <a:ext cx="28" cy="76"/>
            </a:xfrm>
            <a:custGeom>
              <a:avLst/>
              <a:gdLst>
                <a:gd name="T0" fmla="*/ 13 w 28"/>
                <a:gd name="T1" fmla="*/ 76 h 76"/>
                <a:gd name="T2" fmla="*/ 0 w 28"/>
                <a:gd name="T3" fmla="*/ 0 h 76"/>
                <a:gd name="T4" fmla="*/ 13 w 28"/>
                <a:gd name="T5" fmla="*/ 17 h 76"/>
                <a:gd name="T6" fmla="*/ 28 w 28"/>
                <a:gd name="T7" fmla="*/ 0 h 76"/>
                <a:gd name="T8" fmla="*/ 13 w 28"/>
                <a:gd name="T9" fmla="*/ 76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76"/>
                <a:gd name="T17" fmla="*/ 28 w 28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76">
                  <a:moveTo>
                    <a:pt x="13" y="76"/>
                  </a:moveTo>
                  <a:lnTo>
                    <a:pt x="0" y="0"/>
                  </a:lnTo>
                  <a:lnTo>
                    <a:pt x="13" y="17"/>
                  </a:lnTo>
                  <a:lnTo>
                    <a:pt x="28" y="0"/>
                  </a:lnTo>
                  <a:lnTo>
                    <a:pt x="13" y="7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2" name="Freeform 40"/>
            <p:cNvSpPr>
              <a:spLocks/>
            </p:cNvSpPr>
            <p:nvPr/>
          </p:nvSpPr>
          <p:spPr bwMode="auto">
            <a:xfrm>
              <a:off x="609" y="1588"/>
              <a:ext cx="76" cy="28"/>
            </a:xfrm>
            <a:custGeom>
              <a:avLst/>
              <a:gdLst>
                <a:gd name="T0" fmla="*/ 0 w 76"/>
                <a:gd name="T1" fmla="*/ 28 h 28"/>
                <a:gd name="T2" fmla="*/ 76 w 76"/>
                <a:gd name="T3" fmla="*/ 13 h 28"/>
                <a:gd name="T4" fmla="*/ 0 w 76"/>
                <a:gd name="T5" fmla="*/ 0 h 28"/>
                <a:gd name="T6" fmla="*/ 17 w 76"/>
                <a:gd name="T7" fmla="*/ 13 h 28"/>
                <a:gd name="T8" fmla="*/ 0 w 76"/>
                <a:gd name="T9" fmla="*/ 28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28"/>
                <a:gd name="T17" fmla="*/ 76 w 76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28">
                  <a:moveTo>
                    <a:pt x="0" y="28"/>
                  </a:moveTo>
                  <a:lnTo>
                    <a:pt x="76" y="13"/>
                  </a:lnTo>
                  <a:lnTo>
                    <a:pt x="0" y="0"/>
                  </a:lnTo>
                  <a:lnTo>
                    <a:pt x="17" y="13"/>
                  </a:lnTo>
                  <a:lnTo>
                    <a:pt x="0" y="2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Line 41"/>
            <p:cNvSpPr>
              <a:spLocks noChangeShapeType="1"/>
            </p:cNvSpPr>
            <p:nvPr/>
          </p:nvSpPr>
          <p:spPr bwMode="auto">
            <a:xfrm>
              <a:off x="1064" y="1523"/>
              <a:ext cx="8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Line 42"/>
            <p:cNvSpPr>
              <a:spLocks noChangeShapeType="1"/>
            </p:cNvSpPr>
            <p:nvPr/>
          </p:nvSpPr>
          <p:spPr bwMode="auto">
            <a:xfrm>
              <a:off x="1242" y="1523"/>
              <a:ext cx="326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Line 43"/>
            <p:cNvSpPr>
              <a:spLocks noChangeShapeType="1"/>
            </p:cNvSpPr>
            <p:nvPr/>
          </p:nvSpPr>
          <p:spPr bwMode="auto">
            <a:xfrm>
              <a:off x="1656" y="1523"/>
              <a:ext cx="9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6" name="Line 44"/>
            <p:cNvSpPr>
              <a:spLocks noChangeShapeType="1"/>
            </p:cNvSpPr>
            <p:nvPr/>
          </p:nvSpPr>
          <p:spPr bwMode="auto">
            <a:xfrm>
              <a:off x="1839" y="1523"/>
              <a:ext cx="32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7" name="Line 45"/>
            <p:cNvSpPr>
              <a:spLocks noChangeShapeType="1"/>
            </p:cNvSpPr>
            <p:nvPr/>
          </p:nvSpPr>
          <p:spPr bwMode="auto">
            <a:xfrm>
              <a:off x="2257" y="1523"/>
              <a:ext cx="8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8" name="Line 46"/>
            <p:cNvSpPr>
              <a:spLocks noChangeShapeType="1"/>
            </p:cNvSpPr>
            <p:nvPr/>
          </p:nvSpPr>
          <p:spPr bwMode="auto">
            <a:xfrm>
              <a:off x="2431" y="1523"/>
              <a:ext cx="2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Line 47"/>
            <p:cNvSpPr>
              <a:spLocks noChangeShapeType="1"/>
            </p:cNvSpPr>
            <p:nvPr/>
          </p:nvSpPr>
          <p:spPr bwMode="auto">
            <a:xfrm flipH="1">
              <a:off x="1433" y="1460"/>
              <a:ext cx="380" cy="12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0" name="Line 48"/>
            <p:cNvSpPr>
              <a:spLocks noChangeShapeType="1"/>
            </p:cNvSpPr>
            <p:nvPr/>
          </p:nvSpPr>
          <p:spPr bwMode="auto">
            <a:xfrm flipV="1">
              <a:off x="1433" y="1529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1" name="Line 49"/>
            <p:cNvSpPr>
              <a:spLocks noChangeShapeType="1"/>
            </p:cNvSpPr>
            <p:nvPr/>
          </p:nvSpPr>
          <p:spPr bwMode="auto">
            <a:xfrm flipV="1">
              <a:off x="1433" y="1488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Line 50"/>
            <p:cNvSpPr>
              <a:spLocks noChangeShapeType="1"/>
            </p:cNvSpPr>
            <p:nvPr/>
          </p:nvSpPr>
          <p:spPr bwMode="auto">
            <a:xfrm flipV="1">
              <a:off x="1433" y="1447"/>
              <a:ext cx="1" cy="2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Freeform 51"/>
            <p:cNvSpPr>
              <a:spLocks/>
            </p:cNvSpPr>
            <p:nvPr/>
          </p:nvSpPr>
          <p:spPr bwMode="auto">
            <a:xfrm>
              <a:off x="1433" y="975"/>
              <a:ext cx="351" cy="448"/>
            </a:xfrm>
            <a:custGeom>
              <a:avLst/>
              <a:gdLst>
                <a:gd name="T0" fmla="*/ 0 w 351"/>
                <a:gd name="T1" fmla="*/ 448 h 448"/>
                <a:gd name="T2" fmla="*/ 0 w 351"/>
                <a:gd name="T3" fmla="*/ 171 h 448"/>
                <a:gd name="T4" fmla="*/ 13 w 351"/>
                <a:gd name="T5" fmla="*/ 156 h 448"/>
                <a:gd name="T6" fmla="*/ 26 w 351"/>
                <a:gd name="T7" fmla="*/ 141 h 448"/>
                <a:gd name="T8" fmla="*/ 41 w 351"/>
                <a:gd name="T9" fmla="*/ 128 h 448"/>
                <a:gd name="T10" fmla="*/ 56 w 351"/>
                <a:gd name="T11" fmla="*/ 115 h 448"/>
                <a:gd name="T12" fmla="*/ 72 w 351"/>
                <a:gd name="T13" fmla="*/ 102 h 448"/>
                <a:gd name="T14" fmla="*/ 89 w 351"/>
                <a:gd name="T15" fmla="*/ 89 h 448"/>
                <a:gd name="T16" fmla="*/ 104 w 351"/>
                <a:gd name="T17" fmla="*/ 78 h 448"/>
                <a:gd name="T18" fmla="*/ 121 w 351"/>
                <a:gd name="T19" fmla="*/ 67 h 448"/>
                <a:gd name="T20" fmla="*/ 139 w 351"/>
                <a:gd name="T21" fmla="*/ 57 h 448"/>
                <a:gd name="T22" fmla="*/ 156 w 351"/>
                <a:gd name="T23" fmla="*/ 48 h 448"/>
                <a:gd name="T24" fmla="*/ 176 w 351"/>
                <a:gd name="T25" fmla="*/ 39 h 448"/>
                <a:gd name="T26" fmla="*/ 193 w 351"/>
                <a:gd name="T27" fmla="*/ 33 h 448"/>
                <a:gd name="T28" fmla="*/ 213 w 351"/>
                <a:gd name="T29" fmla="*/ 26 h 448"/>
                <a:gd name="T30" fmla="*/ 232 w 351"/>
                <a:gd name="T31" fmla="*/ 20 h 448"/>
                <a:gd name="T32" fmla="*/ 252 w 351"/>
                <a:gd name="T33" fmla="*/ 13 h 448"/>
                <a:gd name="T34" fmla="*/ 271 w 351"/>
                <a:gd name="T35" fmla="*/ 9 h 448"/>
                <a:gd name="T36" fmla="*/ 291 w 351"/>
                <a:gd name="T37" fmla="*/ 5 h 448"/>
                <a:gd name="T38" fmla="*/ 310 w 351"/>
                <a:gd name="T39" fmla="*/ 2 h 448"/>
                <a:gd name="T40" fmla="*/ 330 w 351"/>
                <a:gd name="T41" fmla="*/ 0 h 448"/>
                <a:gd name="T42" fmla="*/ 351 w 351"/>
                <a:gd name="T43" fmla="*/ 0 h 4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51"/>
                <a:gd name="T67" fmla="*/ 0 h 448"/>
                <a:gd name="T68" fmla="*/ 351 w 351"/>
                <a:gd name="T69" fmla="*/ 448 h 44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51" h="448">
                  <a:moveTo>
                    <a:pt x="0" y="448"/>
                  </a:moveTo>
                  <a:lnTo>
                    <a:pt x="0" y="171"/>
                  </a:lnTo>
                  <a:lnTo>
                    <a:pt x="13" y="156"/>
                  </a:lnTo>
                  <a:lnTo>
                    <a:pt x="26" y="141"/>
                  </a:lnTo>
                  <a:lnTo>
                    <a:pt x="41" y="128"/>
                  </a:lnTo>
                  <a:lnTo>
                    <a:pt x="56" y="115"/>
                  </a:lnTo>
                  <a:lnTo>
                    <a:pt x="72" y="102"/>
                  </a:lnTo>
                  <a:lnTo>
                    <a:pt x="89" y="89"/>
                  </a:lnTo>
                  <a:lnTo>
                    <a:pt x="104" y="78"/>
                  </a:lnTo>
                  <a:lnTo>
                    <a:pt x="121" y="67"/>
                  </a:lnTo>
                  <a:lnTo>
                    <a:pt x="139" y="57"/>
                  </a:lnTo>
                  <a:lnTo>
                    <a:pt x="156" y="48"/>
                  </a:lnTo>
                  <a:lnTo>
                    <a:pt x="176" y="39"/>
                  </a:lnTo>
                  <a:lnTo>
                    <a:pt x="193" y="33"/>
                  </a:lnTo>
                  <a:lnTo>
                    <a:pt x="213" y="26"/>
                  </a:lnTo>
                  <a:lnTo>
                    <a:pt x="232" y="20"/>
                  </a:lnTo>
                  <a:lnTo>
                    <a:pt x="252" y="13"/>
                  </a:lnTo>
                  <a:lnTo>
                    <a:pt x="271" y="9"/>
                  </a:lnTo>
                  <a:lnTo>
                    <a:pt x="291" y="5"/>
                  </a:lnTo>
                  <a:lnTo>
                    <a:pt x="310" y="2"/>
                  </a:lnTo>
                  <a:lnTo>
                    <a:pt x="330" y="0"/>
                  </a:lnTo>
                  <a:lnTo>
                    <a:pt x="35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4" name="Rectangle 52"/>
            <p:cNvSpPr>
              <a:spLocks noChangeArrowheads="1"/>
            </p:cNvSpPr>
            <p:nvPr/>
          </p:nvSpPr>
          <p:spPr bwMode="auto">
            <a:xfrm>
              <a:off x="533" y="1700"/>
              <a:ext cx="82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75" name="Rectangle 53"/>
            <p:cNvSpPr>
              <a:spLocks noChangeArrowheads="1"/>
            </p:cNvSpPr>
            <p:nvPr/>
          </p:nvSpPr>
          <p:spPr bwMode="auto">
            <a:xfrm>
              <a:off x="533" y="1702"/>
              <a:ext cx="4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X</a:t>
              </a:r>
              <a:endParaRPr lang="fr-FR">
                <a:solidFill>
                  <a:srgbClr val="006699"/>
                </a:solidFill>
              </a:endParaRPr>
            </a:p>
          </p:txBody>
        </p:sp>
        <p:sp>
          <p:nvSpPr>
            <p:cNvPr id="26676" name="Rectangle 54"/>
            <p:cNvSpPr>
              <a:spLocks noChangeArrowheads="1"/>
            </p:cNvSpPr>
            <p:nvPr/>
          </p:nvSpPr>
          <p:spPr bwMode="auto">
            <a:xfrm>
              <a:off x="622" y="1607"/>
              <a:ext cx="82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77" name="Rectangle 55"/>
            <p:cNvSpPr>
              <a:spLocks noChangeArrowheads="1"/>
            </p:cNvSpPr>
            <p:nvPr/>
          </p:nvSpPr>
          <p:spPr bwMode="auto">
            <a:xfrm>
              <a:off x="622" y="1609"/>
              <a:ext cx="4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Y</a:t>
              </a:r>
              <a:endParaRPr lang="fr-FR">
                <a:solidFill>
                  <a:srgbClr val="006699"/>
                </a:solidFill>
              </a:endParaRPr>
            </a:p>
          </p:txBody>
        </p:sp>
        <p:sp>
          <p:nvSpPr>
            <p:cNvPr id="26678" name="Rectangle 56"/>
            <p:cNvSpPr>
              <a:spLocks noChangeArrowheads="1"/>
            </p:cNvSpPr>
            <p:nvPr/>
          </p:nvSpPr>
          <p:spPr bwMode="auto">
            <a:xfrm>
              <a:off x="418" y="1527"/>
              <a:ext cx="78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79" name="Rectangle 57"/>
            <p:cNvSpPr>
              <a:spLocks noChangeArrowheads="1"/>
            </p:cNvSpPr>
            <p:nvPr/>
          </p:nvSpPr>
          <p:spPr bwMode="auto">
            <a:xfrm>
              <a:off x="418" y="1529"/>
              <a:ext cx="4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Z</a:t>
              </a:r>
              <a:endParaRPr lang="fr-FR">
                <a:solidFill>
                  <a:srgbClr val="006699"/>
                </a:solidFill>
              </a:endParaRPr>
            </a:p>
          </p:txBody>
        </p:sp>
        <p:sp>
          <p:nvSpPr>
            <p:cNvPr id="26680" name="Rectangle 58"/>
            <p:cNvSpPr>
              <a:spLocks noChangeArrowheads="1"/>
            </p:cNvSpPr>
            <p:nvPr/>
          </p:nvSpPr>
          <p:spPr bwMode="auto">
            <a:xfrm>
              <a:off x="784" y="1332"/>
              <a:ext cx="76" cy="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81" name="Rectangle 59"/>
            <p:cNvSpPr>
              <a:spLocks noChangeArrowheads="1"/>
            </p:cNvSpPr>
            <p:nvPr/>
          </p:nvSpPr>
          <p:spPr bwMode="auto">
            <a:xfrm>
              <a:off x="784" y="1334"/>
              <a:ext cx="40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e</a:t>
              </a:r>
              <a:endParaRPr lang="fr-FR">
                <a:solidFill>
                  <a:srgbClr val="006699"/>
                </a:solidFill>
              </a:endParaRPr>
            </a:p>
          </p:txBody>
        </p:sp>
        <p:sp>
          <p:nvSpPr>
            <p:cNvPr id="26682" name="Rectangle 60"/>
            <p:cNvSpPr>
              <a:spLocks noChangeArrowheads="1"/>
            </p:cNvSpPr>
            <p:nvPr/>
          </p:nvSpPr>
          <p:spPr bwMode="auto">
            <a:xfrm>
              <a:off x="817" y="1309"/>
              <a:ext cx="58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83" name="Rectangle 61"/>
            <p:cNvSpPr>
              <a:spLocks noChangeArrowheads="1"/>
            </p:cNvSpPr>
            <p:nvPr/>
          </p:nvSpPr>
          <p:spPr bwMode="auto">
            <a:xfrm>
              <a:off x="817" y="1311"/>
              <a:ext cx="2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-</a:t>
              </a:r>
              <a:endParaRPr lang="fr-FR">
                <a:solidFill>
                  <a:srgbClr val="006699"/>
                </a:solidFill>
              </a:endParaRPr>
            </a:p>
          </p:txBody>
        </p:sp>
        <p:sp>
          <p:nvSpPr>
            <p:cNvPr id="26684" name="Rectangle 62"/>
            <p:cNvSpPr>
              <a:spLocks noChangeArrowheads="1"/>
            </p:cNvSpPr>
            <p:nvPr/>
          </p:nvSpPr>
          <p:spPr bwMode="auto">
            <a:xfrm>
              <a:off x="1006" y="1551"/>
              <a:ext cx="8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85" name="Rectangle 63"/>
            <p:cNvSpPr>
              <a:spLocks noChangeArrowheads="1"/>
            </p:cNvSpPr>
            <p:nvPr/>
          </p:nvSpPr>
          <p:spPr bwMode="auto">
            <a:xfrm>
              <a:off x="1006" y="1553"/>
              <a:ext cx="5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R</a:t>
              </a:r>
              <a:endParaRPr lang="fr-FR">
                <a:solidFill>
                  <a:srgbClr val="006699"/>
                </a:solidFill>
              </a:endParaRPr>
            </a:p>
          </p:txBody>
        </p:sp>
        <p:sp>
          <p:nvSpPr>
            <p:cNvPr id="26686" name="Rectangle 64"/>
            <p:cNvSpPr>
              <a:spLocks noChangeArrowheads="1"/>
            </p:cNvSpPr>
            <p:nvPr/>
          </p:nvSpPr>
          <p:spPr bwMode="auto">
            <a:xfrm>
              <a:off x="1756" y="1356"/>
              <a:ext cx="412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87" name="Rectangle 65"/>
            <p:cNvSpPr>
              <a:spLocks noChangeArrowheads="1"/>
            </p:cNvSpPr>
            <p:nvPr/>
          </p:nvSpPr>
          <p:spPr bwMode="auto">
            <a:xfrm>
              <a:off x="1756" y="1358"/>
              <a:ext cx="376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P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2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 (x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2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,y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2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,z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2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)</a:t>
              </a:r>
              <a:endParaRPr lang="fr-FR">
                <a:solidFill>
                  <a:srgbClr val="006699"/>
                </a:solidFill>
              </a:endParaRPr>
            </a:p>
          </p:txBody>
        </p:sp>
        <p:sp>
          <p:nvSpPr>
            <p:cNvPr id="26688" name="Rectangle 66"/>
            <p:cNvSpPr>
              <a:spLocks noChangeArrowheads="1"/>
            </p:cNvSpPr>
            <p:nvPr/>
          </p:nvSpPr>
          <p:spPr bwMode="auto">
            <a:xfrm>
              <a:off x="1635" y="1512"/>
              <a:ext cx="82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89" name="Rectangle 67"/>
            <p:cNvSpPr>
              <a:spLocks noChangeArrowheads="1"/>
            </p:cNvSpPr>
            <p:nvPr/>
          </p:nvSpPr>
          <p:spPr bwMode="auto">
            <a:xfrm>
              <a:off x="1635" y="1514"/>
              <a:ext cx="4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S</a:t>
              </a:r>
              <a:endParaRPr lang="fr-FR">
                <a:solidFill>
                  <a:srgbClr val="006699"/>
                </a:solidFill>
              </a:endParaRPr>
            </a:p>
          </p:txBody>
        </p:sp>
        <p:sp>
          <p:nvSpPr>
            <p:cNvPr id="26690" name="Rectangle 68"/>
            <p:cNvSpPr>
              <a:spLocks noChangeArrowheads="1"/>
            </p:cNvSpPr>
            <p:nvPr/>
          </p:nvSpPr>
          <p:spPr bwMode="auto">
            <a:xfrm>
              <a:off x="1455" y="1597"/>
              <a:ext cx="353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91" name="Rectangle 69"/>
            <p:cNvSpPr>
              <a:spLocks noChangeArrowheads="1"/>
            </p:cNvSpPr>
            <p:nvPr/>
          </p:nvSpPr>
          <p:spPr bwMode="auto">
            <a:xfrm>
              <a:off x="1455" y="1598"/>
              <a:ext cx="376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P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1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 (x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1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,y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1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,z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1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)</a:t>
              </a:r>
              <a:endParaRPr lang="fr-FR">
                <a:solidFill>
                  <a:srgbClr val="006699"/>
                </a:solidFill>
              </a:endParaRPr>
            </a:p>
          </p:txBody>
        </p:sp>
        <p:sp>
          <p:nvSpPr>
            <p:cNvPr id="26692" name="Rectangle 70"/>
            <p:cNvSpPr>
              <a:spLocks noChangeArrowheads="1"/>
            </p:cNvSpPr>
            <p:nvPr/>
          </p:nvSpPr>
          <p:spPr bwMode="auto">
            <a:xfrm>
              <a:off x="836" y="1430"/>
              <a:ext cx="300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93" name="Rectangle 71"/>
            <p:cNvSpPr>
              <a:spLocks noChangeArrowheads="1"/>
            </p:cNvSpPr>
            <p:nvPr/>
          </p:nvSpPr>
          <p:spPr bwMode="auto">
            <a:xfrm>
              <a:off x="884" y="1419"/>
              <a:ext cx="376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P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e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 (x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e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,y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e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,z</a:t>
              </a:r>
              <a:r>
                <a:rPr lang="fr-FR" sz="900" i="1" baseline="-25000">
                  <a:solidFill>
                    <a:srgbClr val="000000"/>
                  </a:solidFill>
                  <a:latin typeface="Helvetica-Narrow" charset="0"/>
                </a:rPr>
                <a:t>e</a:t>
              </a:r>
              <a:r>
                <a:rPr lang="fr-FR" sz="900" i="1">
                  <a:solidFill>
                    <a:srgbClr val="000000"/>
                  </a:solidFill>
                  <a:latin typeface="Helvetica-Narrow" charset="0"/>
                </a:rPr>
                <a:t>)</a:t>
              </a:r>
              <a:endParaRPr lang="fr-FR">
                <a:solidFill>
                  <a:srgbClr val="006699"/>
                </a:solidFill>
              </a:endParaRPr>
            </a:p>
          </p:txBody>
        </p:sp>
        <p:sp>
          <p:nvSpPr>
            <p:cNvPr id="26694" name="Rectangle 72"/>
            <p:cNvSpPr>
              <a:spLocks noChangeArrowheads="1"/>
            </p:cNvSpPr>
            <p:nvPr/>
          </p:nvSpPr>
          <p:spPr bwMode="auto">
            <a:xfrm>
              <a:off x="1448" y="1441"/>
              <a:ext cx="78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95" name="Rectangle 73"/>
            <p:cNvSpPr>
              <a:spLocks noChangeArrowheads="1"/>
            </p:cNvSpPr>
            <p:nvPr/>
          </p:nvSpPr>
          <p:spPr bwMode="auto">
            <a:xfrm>
              <a:off x="1448" y="1436"/>
              <a:ext cx="4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900">
                  <a:solidFill>
                    <a:srgbClr val="000000"/>
                  </a:solidFill>
                  <a:latin typeface="Jikharev" charset="0"/>
                </a:rPr>
                <a:t>A</a:t>
              </a:r>
              <a:endParaRPr lang="fr-FR">
                <a:solidFill>
                  <a:srgbClr val="006699"/>
                </a:solidFill>
              </a:endParaRPr>
            </a:p>
          </p:txBody>
        </p:sp>
        <p:sp>
          <p:nvSpPr>
            <p:cNvPr id="26696" name="Rectangle 74"/>
            <p:cNvSpPr>
              <a:spLocks noChangeArrowheads="1"/>
            </p:cNvSpPr>
            <p:nvPr/>
          </p:nvSpPr>
          <p:spPr bwMode="auto">
            <a:xfrm>
              <a:off x="1780" y="1094"/>
              <a:ext cx="117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6699"/>
                </a:solidFill>
              </a:endParaRPr>
            </a:p>
          </p:txBody>
        </p:sp>
        <p:sp>
          <p:nvSpPr>
            <p:cNvPr id="26697" name="Rectangle 75"/>
            <p:cNvSpPr>
              <a:spLocks noChangeArrowheads="1"/>
            </p:cNvSpPr>
            <p:nvPr/>
          </p:nvSpPr>
          <p:spPr bwMode="auto">
            <a:xfrm>
              <a:off x="1780" y="1097"/>
              <a:ext cx="70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fr-FR" sz="1300" i="1">
                  <a:solidFill>
                    <a:srgbClr val="000000"/>
                  </a:solidFill>
                  <a:latin typeface="Helvetica-Narrow" charset="0"/>
                </a:rPr>
                <a:t>V</a:t>
              </a:r>
              <a:endParaRPr lang="fr-FR">
                <a:solidFill>
                  <a:srgbClr val="006699"/>
                </a:solidFill>
              </a:endParaRPr>
            </a:p>
          </p:txBody>
        </p:sp>
      </p:grpSp>
      <p:sp>
        <p:nvSpPr>
          <p:cNvPr id="26639" name="Rectangle 76"/>
          <p:cNvSpPr>
            <a:spLocks noChangeArrowheads="1"/>
          </p:cNvSpPr>
          <p:nvPr/>
        </p:nvSpPr>
        <p:spPr bwMode="auto">
          <a:xfrm>
            <a:off x="804863" y="5740400"/>
            <a:ext cx="2106612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r"/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“</a:t>
            </a:r>
            <a:r>
              <a:rPr lang="en-US" sz="1600" b="1">
                <a:solidFill>
                  <a:srgbClr val="003399"/>
                </a:solidFill>
                <a:latin typeface="Arial Narrow" pitchFamily="34" charset="0"/>
              </a:rPr>
              <a:t>Thick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” Optical Element:</a:t>
            </a:r>
          </a:p>
          <a:p>
            <a:pPr algn="r"/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(from transverse plane before the element to a transverse plane immediately after it)</a:t>
            </a:r>
            <a:endParaRPr lang="en-GB" sz="1400">
              <a:solidFill>
                <a:srgbClr val="003399"/>
              </a:solidFill>
              <a:latin typeface="Arial Narrow" pitchFamily="34" charset="0"/>
            </a:endParaRPr>
          </a:p>
        </p:txBody>
      </p:sp>
      <p:graphicFrame>
        <p:nvGraphicFramePr>
          <p:cNvPr id="26629" name="Object 77"/>
          <p:cNvGraphicFramePr>
            <a:graphicFrameLocks noChangeAspect="1"/>
          </p:cNvGraphicFramePr>
          <p:nvPr/>
        </p:nvGraphicFramePr>
        <p:xfrm>
          <a:off x="2989263" y="5759450"/>
          <a:ext cx="5602287" cy="327025"/>
        </p:xfrm>
        <a:graphic>
          <a:graphicData uri="http://schemas.openxmlformats.org/presentationml/2006/ole">
            <p:oleObj spid="_x0000_s26629" name="Equation" r:id="rId8" imgW="4394160" imgH="253800" progId="Equation.3">
              <p:embed/>
            </p:oleObj>
          </a:graphicData>
        </a:graphic>
      </p:graphicFrame>
      <p:sp>
        <p:nvSpPr>
          <p:cNvPr id="26640" name="Rectangle 78"/>
          <p:cNvSpPr>
            <a:spLocks noChangeArrowheads="1"/>
          </p:cNvSpPr>
          <p:nvPr/>
        </p:nvSpPr>
        <p:spPr bwMode="auto">
          <a:xfrm>
            <a:off x="530225" y="5346700"/>
            <a:ext cx="2376488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r"/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“</a:t>
            </a:r>
            <a:r>
              <a:rPr lang="en-US" sz="1600" b="1">
                <a:solidFill>
                  <a:srgbClr val="003399"/>
                </a:solidFill>
                <a:latin typeface="Arial Narrow" pitchFamily="34" charset="0"/>
              </a:rPr>
              <a:t>Thin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</a:rPr>
              <a:t>” Optical Element:</a:t>
            </a:r>
            <a:endParaRPr lang="en-GB" sz="1600">
              <a:solidFill>
                <a:srgbClr val="003399"/>
              </a:solidFill>
              <a:latin typeface="Arial Narrow" pitchFamily="34" charset="0"/>
            </a:endParaRPr>
          </a:p>
        </p:txBody>
      </p:sp>
      <p:graphicFrame>
        <p:nvGraphicFramePr>
          <p:cNvPr id="26630" name="Object 79"/>
          <p:cNvGraphicFramePr>
            <a:graphicFrameLocks noChangeAspect="1"/>
          </p:cNvGraphicFramePr>
          <p:nvPr/>
        </p:nvGraphicFramePr>
        <p:xfrm>
          <a:off x="3005138" y="5322888"/>
          <a:ext cx="2705100" cy="328612"/>
        </p:xfrm>
        <a:graphic>
          <a:graphicData uri="http://schemas.openxmlformats.org/presentationml/2006/ole">
            <p:oleObj spid="_x0000_s26630" name="Equation" r:id="rId9" imgW="2082600" imgH="253800" progId="Equation.3">
              <p:embed/>
            </p:oleObj>
          </a:graphicData>
        </a:graphic>
      </p:graphicFrame>
      <p:sp>
        <p:nvSpPr>
          <p:cNvPr id="26641" name="Rectangle 81"/>
          <p:cNvSpPr>
            <a:spLocks noChangeArrowheads="1"/>
          </p:cNvSpPr>
          <p:nvPr/>
        </p:nvSpPr>
        <p:spPr bwMode="auto">
          <a:xfrm>
            <a:off x="3167063" y="6094413"/>
            <a:ext cx="28051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67" tIns="45683" rIns="91367" bIns="0">
            <a:spAutoFit/>
          </a:bodyPr>
          <a:lstStyle/>
          <a:p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E.g. from Stationary Phase method</a:t>
            </a:r>
            <a:endParaRPr lang="en-GB" sz="1400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77" name="Rectangle 8"/>
          <p:cNvSpPr>
            <a:spLocks noChangeArrowheads="1"/>
          </p:cNvSpPr>
          <p:nvPr/>
        </p:nvSpPr>
        <p:spPr bwMode="auto">
          <a:xfrm>
            <a:off x="0" y="12700"/>
            <a:ext cx="9144000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85000"/>
              </a:lnSpc>
              <a:defRPr/>
            </a:pPr>
            <a:r>
              <a:rPr lang="en-US" sz="34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Wavefront</a:t>
            </a:r>
            <a:r>
              <a:rPr lang="en-US" sz="3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Propagation in the Case of </a:t>
            </a:r>
            <a:br>
              <a:rPr lang="en-US" sz="3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3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Full Transverse Coherence  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2874963" y="4346575"/>
            <a:ext cx="6230937" cy="13954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Text Box 2"/>
          <p:cNvSpPr txBox="1">
            <a:spLocks noChangeArrowheads="1"/>
          </p:cNvSpPr>
          <p:nvPr/>
        </p:nvSpPr>
        <p:spPr bwMode="auto">
          <a:xfrm>
            <a:off x="644525" y="2593975"/>
            <a:ext cx="7502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Spectral </a:t>
            </a:r>
            <a:r>
              <a:rPr lang="en-US" sz="2000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Photon Flux per unit Surface</a:t>
            </a:r>
            <a:r>
              <a:rPr lang="en-US" sz="20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 emitted by the </a:t>
            </a:r>
            <a:r>
              <a:rPr lang="en-US" sz="2000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whole Electron Beam</a:t>
            </a:r>
            <a:r>
              <a:rPr lang="en-US" sz="20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:</a:t>
            </a:r>
            <a:endParaRPr lang="en-GB" sz="2000">
              <a:solidFill>
                <a:srgbClr val="003399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0" y="6350"/>
            <a:ext cx="914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85000"/>
              </a:lnSpc>
              <a:defRPr/>
            </a:pPr>
            <a:r>
              <a:rPr lang="en-US" sz="3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Incoherent and Coherent Spontaneous Emission </a:t>
            </a:r>
            <a:br>
              <a:rPr lang="en-US" sz="3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3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by Many Electrons</a:t>
            </a:r>
          </a:p>
        </p:txBody>
      </p:sp>
      <p:graphicFrame>
        <p:nvGraphicFramePr>
          <p:cNvPr id="27650" name="Object 4"/>
          <p:cNvGraphicFramePr>
            <a:graphicFrameLocks noChangeAspect="1"/>
          </p:cNvGraphicFramePr>
          <p:nvPr/>
        </p:nvGraphicFramePr>
        <p:xfrm>
          <a:off x="963613" y="2989263"/>
          <a:ext cx="2114550" cy="547687"/>
        </p:xfrm>
        <a:graphic>
          <a:graphicData uri="http://schemas.openxmlformats.org/presentationml/2006/ole">
            <p:oleObj spid="_x0000_s27650" name="Equation" r:id="rId4" imgW="1765080" imgH="457200" progId="Equation.3">
              <p:embed/>
            </p:oleObj>
          </a:graphicData>
        </a:graphic>
      </p:graphicFrame>
      <p:graphicFrame>
        <p:nvGraphicFramePr>
          <p:cNvPr id="27651" name="Object 5"/>
          <p:cNvGraphicFramePr>
            <a:graphicFrameLocks noChangeAspect="1"/>
          </p:cNvGraphicFramePr>
          <p:nvPr/>
        </p:nvGraphicFramePr>
        <p:xfrm>
          <a:off x="862013" y="3668713"/>
          <a:ext cx="7400925" cy="463550"/>
        </p:xfrm>
        <a:graphic>
          <a:graphicData uri="http://schemas.openxmlformats.org/presentationml/2006/ole">
            <p:oleObj spid="_x0000_s27651" name="Equation" r:id="rId5" imgW="6083280" imgH="380880" progId="Equation.3">
              <p:embed/>
            </p:oleObj>
          </a:graphicData>
        </a:graphic>
      </p:graphicFrame>
      <p:graphicFrame>
        <p:nvGraphicFramePr>
          <p:cNvPr id="27652" name="Object 6"/>
          <p:cNvGraphicFramePr>
            <a:graphicFrameLocks noChangeAspect="1"/>
          </p:cNvGraphicFramePr>
          <p:nvPr/>
        </p:nvGraphicFramePr>
        <p:xfrm>
          <a:off x="801688" y="4095750"/>
          <a:ext cx="7380287" cy="431800"/>
        </p:xfrm>
        <a:graphic>
          <a:graphicData uri="http://schemas.openxmlformats.org/presentationml/2006/ole">
            <p:oleObj spid="_x0000_s27652" name="Equation" r:id="rId6" imgW="6045120" imgH="355320" progId="Equation.3">
              <p:embed/>
            </p:oleObj>
          </a:graphicData>
        </a:graphic>
      </p:graphicFrame>
      <p:sp>
        <p:nvSpPr>
          <p:cNvPr id="27659" name="Text Box 7"/>
          <p:cNvSpPr txBox="1">
            <a:spLocks noChangeArrowheads="1"/>
          </p:cNvSpPr>
          <p:nvPr/>
        </p:nvSpPr>
        <p:spPr bwMode="auto">
          <a:xfrm>
            <a:off x="646113" y="1103313"/>
            <a:ext cx="2135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Electron Dynamics</a:t>
            </a:r>
            <a:r>
              <a:rPr lang="en-US" sz="20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:</a:t>
            </a:r>
            <a:endParaRPr lang="en-GB" sz="2000">
              <a:solidFill>
                <a:srgbClr val="003399"/>
              </a:solidFill>
              <a:latin typeface="Arial Narrow" pitchFamily="34" charset="0"/>
              <a:cs typeface="Times New Roman" pitchFamily="18" charset="0"/>
            </a:endParaRPr>
          </a:p>
        </p:txBody>
      </p:sp>
      <p:graphicFrame>
        <p:nvGraphicFramePr>
          <p:cNvPr id="27653" name="Object 8"/>
          <p:cNvGraphicFramePr>
            <a:graphicFrameLocks noChangeAspect="1"/>
          </p:cNvGraphicFramePr>
          <p:nvPr/>
        </p:nvGraphicFramePr>
        <p:xfrm>
          <a:off x="3316288" y="938213"/>
          <a:ext cx="2009775" cy="1649412"/>
        </p:xfrm>
        <a:graphic>
          <a:graphicData uri="http://schemas.openxmlformats.org/presentationml/2006/ole">
            <p:oleObj spid="_x0000_s27653" name="Equation" r:id="rId7" imgW="1701720" imgH="1396800" progId="Equation.3">
              <p:embed/>
            </p:oleObj>
          </a:graphicData>
        </a:graphic>
      </p:graphicFrame>
      <p:grpSp>
        <p:nvGrpSpPr>
          <p:cNvPr id="27660" name="Group 9"/>
          <p:cNvGrpSpPr>
            <a:grpSpLocks/>
          </p:cNvGrpSpPr>
          <p:nvPr/>
        </p:nvGrpSpPr>
        <p:grpSpPr bwMode="auto">
          <a:xfrm>
            <a:off x="3721100" y="3232150"/>
            <a:ext cx="1700213" cy="646113"/>
            <a:chOff x="2830" y="2809"/>
            <a:chExt cx="1071" cy="407"/>
          </a:xfrm>
        </p:grpSpPr>
        <p:sp>
          <p:nvSpPr>
            <p:cNvPr id="27671" name="Text Box 10"/>
            <p:cNvSpPr txBox="1">
              <a:spLocks noChangeArrowheads="1"/>
            </p:cNvSpPr>
            <p:nvPr/>
          </p:nvSpPr>
          <p:spPr bwMode="auto">
            <a:xfrm>
              <a:off x="2830" y="2809"/>
              <a:ext cx="10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en-US" sz="1400">
                  <a:solidFill>
                    <a:srgbClr val="003399"/>
                  </a:solidFill>
                  <a:latin typeface="Arial Narrow" pitchFamily="34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b="1">
                  <a:solidFill>
                    <a:srgbClr val="003399"/>
                  </a:solidFill>
                  <a:latin typeface="Arial Narrow" pitchFamily="34" charset="0"/>
                  <a:cs typeface="Times New Roman" pitchFamily="18" charset="0"/>
                  <a:sym typeface="Symbol" pitchFamily="18" charset="2"/>
                </a:rPr>
                <a:t>“</a:t>
              </a:r>
              <a:r>
                <a:rPr lang="en-US" b="1">
                  <a:solidFill>
                    <a:srgbClr val="003399"/>
                  </a:solidFill>
                  <a:latin typeface="Arial Narrow" pitchFamily="34" charset="0"/>
                  <a:cs typeface="Times New Roman" pitchFamily="18" charset="0"/>
                </a:rPr>
                <a:t>Incoherent”</a:t>
              </a:r>
              <a:r>
                <a:rPr lang="en-US">
                  <a:solidFill>
                    <a:srgbClr val="003399"/>
                  </a:solidFill>
                  <a:latin typeface="Arial Narrow" pitchFamily="34" charset="0"/>
                  <a:cs typeface="Times New Roman" pitchFamily="18" charset="0"/>
                </a:rPr>
                <a:t> SR</a:t>
              </a:r>
            </a:p>
          </p:txBody>
        </p:sp>
        <p:sp>
          <p:nvSpPr>
            <p:cNvPr id="27672" name="Text Box 11"/>
            <p:cNvSpPr txBox="1">
              <a:spLocks noChangeArrowheads="1"/>
            </p:cNvSpPr>
            <p:nvPr/>
          </p:nvSpPr>
          <p:spPr bwMode="auto">
            <a:xfrm>
              <a:off x="3215" y="2983"/>
              <a:ext cx="204" cy="233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00"/>
                  </a:solidFill>
                  <a:sym typeface="Symbol" pitchFamily="18" charset="2"/>
                </a:rPr>
                <a:t></a:t>
              </a:r>
            </a:p>
          </p:txBody>
        </p:sp>
      </p:grpSp>
      <p:grpSp>
        <p:nvGrpSpPr>
          <p:cNvPr id="27661" name="Group 12"/>
          <p:cNvGrpSpPr>
            <a:grpSpLocks/>
          </p:cNvGrpSpPr>
          <p:nvPr/>
        </p:nvGrpSpPr>
        <p:grpSpPr bwMode="auto">
          <a:xfrm>
            <a:off x="3810000" y="4413250"/>
            <a:ext cx="1330325" cy="592138"/>
            <a:chOff x="2901" y="3776"/>
            <a:chExt cx="838" cy="373"/>
          </a:xfrm>
        </p:grpSpPr>
        <p:sp>
          <p:nvSpPr>
            <p:cNvPr id="27669" name="Text Box 13"/>
            <p:cNvSpPr txBox="1">
              <a:spLocks noChangeArrowheads="1"/>
            </p:cNvSpPr>
            <p:nvPr/>
          </p:nvSpPr>
          <p:spPr bwMode="auto">
            <a:xfrm>
              <a:off x="2901" y="3916"/>
              <a:ext cx="83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en-US" b="1">
                  <a:solidFill>
                    <a:srgbClr val="003399"/>
                  </a:solidFill>
                  <a:latin typeface="Arial Narrow" pitchFamily="34" charset="0"/>
                  <a:cs typeface="Times New Roman" pitchFamily="18" charset="0"/>
                </a:rPr>
                <a:t>Coherent</a:t>
              </a:r>
              <a:r>
                <a:rPr lang="en-US">
                  <a:solidFill>
                    <a:srgbClr val="003399"/>
                  </a:solidFill>
                  <a:latin typeface="Arial Narrow" pitchFamily="34" charset="0"/>
                  <a:cs typeface="Times New Roman" pitchFamily="18" charset="0"/>
                </a:rPr>
                <a:t> SR</a:t>
              </a:r>
              <a:endParaRPr lang="en-GB">
                <a:solidFill>
                  <a:srgbClr val="003399"/>
                </a:solidFill>
                <a:latin typeface="Arial Narrow" pitchFamily="34" charset="0"/>
              </a:endParaRPr>
            </a:p>
          </p:txBody>
        </p:sp>
        <p:sp>
          <p:nvSpPr>
            <p:cNvPr id="27670" name="Text Box 14"/>
            <p:cNvSpPr txBox="1">
              <a:spLocks noChangeArrowheads="1"/>
            </p:cNvSpPr>
            <p:nvPr/>
          </p:nvSpPr>
          <p:spPr bwMode="auto">
            <a:xfrm>
              <a:off x="3228" y="3776"/>
              <a:ext cx="204" cy="233"/>
            </a:xfrm>
            <a:prstGeom prst="rect">
              <a:avLst/>
            </a:prstGeom>
            <a:noFill/>
            <a:ln w="1905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0000"/>
                  </a:solidFill>
                  <a:sym typeface="Symbol" pitchFamily="18" charset="2"/>
                </a:rPr>
                <a:t></a:t>
              </a:r>
            </a:p>
          </p:txBody>
        </p:sp>
      </p:grpSp>
      <p:sp>
        <p:nvSpPr>
          <p:cNvPr id="27662" name="Text Box 15"/>
          <p:cNvSpPr txBox="1">
            <a:spLocks noChangeArrowheads="1"/>
          </p:cNvSpPr>
          <p:nvPr/>
        </p:nvSpPr>
        <p:spPr bwMode="auto">
          <a:xfrm>
            <a:off x="2881313" y="6026150"/>
            <a:ext cx="613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is Gaussian, 6-fold integration over electron phase space can be done </a:t>
            </a:r>
            <a:endParaRPr lang="en-GB">
              <a:solidFill>
                <a:srgbClr val="003399"/>
              </a:solidFill>
              <a:latin typeface="Arial Narrow" pitchFamily="34" charset="0"/>
              <a:cs typeface="Times New Roman" pitchFamily="18" charset="0"/>
            </a:endParaRPr>
          </a:p>
        </p:txBody>
      </p:sp>
      <p:graphicFrame>
        <p:nvGraphicFramePr>
          <p:cNvPr id="27654" name="Object 16"/>
          <p:cNvGraphicFramePr>
            <a:graphicFrameLocks noChangeAspect="1"/>
          </p:cNvGraphicFramePr>
          <p:nvPr/>
        </p:nvGraphicFramePr>
        <p:xfrm>
          <a:off x="855663" y="6089650"/>
          <a:ext cx="2047875" cy="277813"/>
        </p:xfrm>
        <a:graphic>
          <a:graphicData uri="http://schemas.openxmlformats.org/presentationml/2006/ole">
            <p:oleObj spid="_x0000_s27654" name="Equation" r:id="rId8" imgW="1701720" imgH="228600" progId="Equation.3">
              <p:embed/>
            </p:oleObj>
          </a:graphicData>
        </a:graphic>
      </p:graphicFrame>
      <p:sp>
        <p:nvSpPr>
          <p:cNvPr id="27663" name="Rectangle 17"/>
          <p:cNvSpPr>
            <a:spLocks noChangeArrowheads="1"/>
          </p:cNvSpPr>
          <p:nvPr/>
        </p:nvSpPr>
        <p:spPr bwMode="auto">
          <a:xfrm>
            <a:off x="609600" y="6021388"/>
            <a:ext cx="290513" cy="369887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If</a:t>
            </a:r>
            <a:endParaRPr lang="fr-FR" i="1">
              <a:solidFill>
                <a:srgbClr val="003399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7664" name="Text Box 18"/>
          <p:cNvSpPr txBox="1">
            <a:spLocks noChangeArrowheads="1"/>
          </p:cNvSpPr>
          <p:nvPr/>
        </p:nvSpPr>
        <p:spPr bwMode="auto">
          <a:xfrm>
            <a:off x="644525" y="5053013"/>
            <a:ext cx="5060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Common Approximation for CSR: </a:t>
            </a:r>
            <a:r>
              <a:rPr lang="en-US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“Thin” Electron Beam</a:t>
            </a:r>
            <a:r>
              <a:rPr lang="en-US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:</a:t>
            </a:r>
            <a:endParaRPr lang="en-GB">
              <a:solidFill>
                <a:srgbClr val="003399"/>
              </a:solidFill>
              <a:latin typeface="Arial Narrow" pitchFamily="34" charset="0"/>
              <a:cs typeface="Times New Roman" pitchFamily="18" charset="0"/>
            </a:endParaRPr>
          </a:p>
        </p:txBody>
      </p:sp>
      <p:graphicFrame>
        <p:nvGraphicFramePr>
          <p:cNvPr id="27655" name="Object 19"/>
          <p:cNvGraphicFramePr>
            <a:graphicFrameLocks noChangeAspect="1"/>
          </p:cNvGraphicFramePr>
          <p:nvPr/>
        </p:nvGraphicFramePr>
        <p:xfrm>
          <a:off x="5643563" y="5438775"/>
          <a:ext cx="2473325" cy="477838"/>
        </p:xfrm>
        <a:graphic>
          <a:graphicData uri="http://schemas.openxmlformats.org/presentationml/2006/ole">
            <p:oleObj spid="_x0000_s27655" name="Equation" r:id="rId9" imgW="2031840" imgH="393480" progId="Equation.3">
              <p:embed/>
            </p:oleObj>
          </a:graphicData>
        </a:graphic>
      </p:graphicFrame>
      <p:sp>
        <p:nvSpPr>
          <p:cNvPr id="27665" name="Rectangle 20"/>
          <p:cNvSpPr>
            <a:spLocks noChangeArrowheads="1"/>
          </p:cNvSpPr>
          <p:nvPr/>
        </p:nvSpPr>
        <p:spPr bwMode="auto">
          <a:xfrm>
            <a:off x="595313" y="6330950"/>
            <a:ext cx="7448550" cy="369888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analytically for the (Mutual) Intensity of Incoherent SR and for the Electric Field of CSR</a:t>
            </a:r>
            <a:endParaRPr lang="fr-FR">
              <a:solidFill>
                <a:srgbClr val="003399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7666" name="Text Box 21"/>
          <p:cNvSpPr txBox="1">
            <a:spLocks noChangeArrowheads="1"/>
          </p:cNvSpPr>
          <p:nvPr/>
        </p:nvSpPr>
        <p:spPr bwMode="auto">
          <a:xfrm>
            <a:off x="4867275" y="1101725"/>
            <a:ext cx="1844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Symbol" pitchFamily="18" charset="2"/>
              <a:buNone/>
            </a:pPr>
            <a:r>
              <a:rPr lang="fr-FR">
                <a:solidFill>
                  <a:srgbClr val="003399"/>
                </a:solidFill>
                <a:sym typeface="Symbol" pitchFamily="18" charset="2"/>
              </a:rPr>
              <a:t></a:t>
            </a:r>
            <a:r>
              <a:rPr lang="en-US" sz="14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Initial Conditions</a:t>
            </a:r>
          </a:p>
        </p:txBody>
      </p:sp>
      <p:graphicFrame>
        <p:nvGraphicFramePr>
          <p:cNvPr id="27656" name="Object 22"/>
          <p:cNvGraphicFramePr>
            <a:graphicFrameLocks noChangeAspect="1"/>
          </p:cNvGraphicFramePr>
          <p:nvPr/>
        </p:nvGraphicFramePr>
        <p:xfrm>
          <a:off x="5643563" y="4922838"/>
          <a:ext cx="3354387" cy="647700"/>
        </p:xfrm>
        <a:graphic>
          <a:graphicData uri="http://schemas.openxmlformats.org/presentationml/2006/ole">
            <p:oleObj spid="_x0000_s27656" name="Equation" r:id="rId10" imgW="2755800" imgH="533160" progId="Equation.3">
              <p:embed/>
            </p:oleObj>
          </a:graphicData>
        </a:graphic>
      </p:graphicFrame>
      <p:sp>
        <p:nvSpPr>
          <p:cNvPr id="27667" name="Text Box 23"/>
          <p:cNvSpPr txBox="1">
            <a:spLocks noChangeArrowheads="1"/>
          </p:cNvSpPr>
          <p:nvPr/>
        </p:nvSpPr>
        <p:spPr bwMode="auto">
          <a:xfrm>
            <a:off x="2084388" y="5476875"/>
            <a:ext cx="3633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For Gaussian Longitudinal Bunch Profile:</a:t>
            </a:r>
            <a:endParaRPr lang="en-GB">
              <a:solidFill>
                <a:srgbClr val="003399"/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57200" y="3308350"/>
            <a:ext cx="8153400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Papers\DOE_XrayOpticsWorkshop_March_2013\graphs\lcls_las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555" y="600400"/>
            <a:ext cx="8780418" cy="6192115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1000" y="0"/>
            <a:ext cx="8153400" cy="5627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MS PGothic" charset="0"/>
                <a:cs typeface="Arial" pitchFamily="34" charset="0"/>
              </a:rPr>
              <a:t>The Turn on of LCLS:</a:t>
            </a:r>
            <a:endParaRPr lang="en-US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MS PGothic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6" y="1777017"/>
            <a:ext cx="2182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From presentations of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P. S. </a:t>
            </a:r>
            <a:r>
              <a:rPr lang="en-US" sz="1600" dirty="0" err="1" smtClean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Drell</a:t>
            </a:r>
            <a:r>
              <a:rPr lang="en-US" sz="1600" dirty="0" smtClean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 (2009)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P. Emma, PAC-2009</a:t>
            </a:r>
            <a:endParaRPr lang="en-US" sz="1600" dirty="0">
              <a:solidFill>
                <a:srgbClr val="C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24642" name="Picture 2" descr="C:\Papers\ESRF_3CODE_June03_2013\graphs\sla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499" y="6221535"/>
            <a:ext cx="2524125" cy="628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1447800" y="1828800"/>
          <a:ext cx="7292975" cy="376238"/>
        </p:xfrm>
        <a:graphic>
          <a:graphicData uri="http://schemas.openxmlformats.org/presentationml/2006/ole">
            <p:oleObj spid="_x0000_s28674" name="Equation" r:id="rId4" imgW="6045120" imgH="279360" progId="Equation.3">
              <p:embed/>
            </p:oleObj>
          </a:graphicData>
        </a:graphic>
      </p:graphicFrame>
      <p:sp>
        <p:nvSpPr>
          <p:cNvPr id="28678" name="Text Box 3"/>
          <p:cNvSpPr txBox="1">
            <a:spLocks noChangeArrowheads="1"/>
          </p:cNvSpPr>
          <p:nvPr/>
        </p:nvSpPr>
        <p:spPr bwMode="auto">
          <a:xfrm>
            <a:off x="1012825" y="1046163"/>
            <a:ext cx="78787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Averaging of Propagated One-Electron Intensity </a:t>
            </a:r>
            <a:br>
              <a:rPr lang="en-US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</a:br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over Phase-Space Volume occupied by Electron Beam:</a:t>
            </a:r>
            <a:endParaRPr lang="en-GB" sz="1600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993775" y="4103688"/>
            <a:ext cx="5978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Propagation of</a:t>
            </a:r>
            <a:r>
              <a:rPr lang="en-US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 Mutual Intensity</a:t>
            </a:r>
            <a:endParaRPr lang="en-GB" b="1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1354138" y="2495550"/>
            <a:ext cx="375126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228600"/>
            <a:r>
              <a:rPr lang="en-US" sz="1600" b="1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Convolution</a:t>
            </a:r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 is valid in simple cases: </a:t>
            </a:r>
          </a:p>
          <a:p>
            <a:pPr defTabSz="228600"/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	- projection geometry;</a:t>
            </a:r>
          </a:p>
          <a:p>
            <a:pPr defTabSz="228600"/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	- focusing by a thin lens;</a:t>
            </a:r>
          </a:p>
          <a:p>
            <a:pPr defTabSz="228600"/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	- diffraction on one slit (/pinhole);</a:t>
            </a:r>
          </a:p>
          <a:p>
            <a:pPr defTabSz="228600"/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	- …</a:t>
            </a:r>
            <a:endParaRPr lang="en-GB" sz="1600">
              <a:solidFill>
                <a:srgbClr val="003399"/>
              </a:solidFill>
              <a:latin typeface="Arial Narrow" pitchFamily="34" charset="0"/>
            </a:endParaRPr>
          </a:p>
        </p:txBody>
      </p:sp>
      <p:graphicFrame>
        <p:nvGraphicFramePr>
          <p:cNvPr id="28675" name="Object 8"/>
          <p:cNvGraphicFramePr>
            <a:graphicFrameLocks noChangeAspect="1"/>
          </p:cNvGraphicFramePr>
          <p:nvPr/>
        </p:nvGraphicFramePr>
        <p:xfrm>
          <a:off x="4448175" y="2424113"/>
          <a:ext cx="3422650" cy="623887"/>
        </p:xfrm>
        <a:graphic>
          <a:graphicData uri="http://schemas.openxmlformats.org/presentationml/2006/ole">
            <p:oleObj spid="_x0000_s28675" name="Equation" r:id="rId5" imgW="2958840" imgH="482400" progId="Equation.3">
              <p:embed/>
            </p:oleObj>
          </a:graphicData>
        </a:graphic>
      </p:graphicFrame>
      <p:graphicFrame>
        <p:nvGraphicFramePr>
          <p:cNvPr id="28676" name="Object 9"/>
          <p:cNvGraphicFramePr>
            <a:graphicFrameLocks noChangeAspect="1"/>
          </p:cNvGraphicFramePr>
          <p:nvPr/>
        </p:nvGraphicFramePr>
        <p:xfrm>
          <a:off x="1925638" y="4891088"/>
          <a:ext cx="6502400" cy="695325"/>
        </p:xfrm>
        <a:graphic>
          <a:graphicData uri="http://schemas.openxmlformats.org/presentationml/2006/ole">
            <p:oleObj spid="_x0000_s28676" name="Equation" r:id="rId6" imgW="5562360" imgH="533160" progId="Equation.3">
              <p:embed/>
            </p:oleObj>
          </a:graphicData>
        </a:graphic>
      </p:graphicFrame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1352550" y="4564063"/>
            <a:ext cx="3751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Initial Mutual Intensity: 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1352550" y="5716588"/>
            <a:ext cx="4824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1600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Wigner Distribution (or mathematical Brightness): </a:t>
            </a:r>
          </a:p>
        </p:txBody>
      </p:sp>
      <p:graphicFrame>
        <p:nvGraphicFramePr>
          <p:cNvPr id="28677" name="Object 12"/>
          <p:cNvGraphicFramePr>
            <a:graphicFrameLocks noChangeAspect="1"/>
          </p:cNvGraphicFramePr>
          <p:nvPr/>
        </p:nvGraphicFramePr>
        <p:xfrm>
          <a:off x="1905000" y="5999163"/>
          <a:ext cx="5080000" cy="630237"/>
        </p:xfrm>
        <a:graphic>
          <a:graphicData uri="http://schemas.openxmlformats.org/presentationml/2006/ole">
            <p:oleObj spid="_x0000_s28677" name="Equation" r:id="rId7" imgW="3886200" imgH="482400" progId="Equation.3">
              <p:embed/>
            </p:oleObj>
          </a:graphicData>
        </a:graphic>
      </p:graphicFrame>
      <p:sp>
        <p:nvSpPr>
          <p:cNvPr id="28683" name="Text Box 13"/>
          <p:cNvSpPr txBox="1">
            <a:spLocks noChangeArrowheads="1"/>
          </p:cNvSpPr>
          <p:nvPr/>
        </p:nvSpPr>
        <p:spPr bwMode="auto">
          <a:xfrm>
            <a:off x="495300" y="3724275"/>
            <a:ext cx="644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3399"/>
                </a:solidFill>
                <a:latin typeface="Arial Narrow" pitchFamily="34" charset="0"/>
                <a:cs typeface="Times New Roman" pitchFamily="18" charset="0"/>
              </a:rPr>
              <a:t>OR:</a:t>
            </a:r>
            <a:endParaRPr lang="en-GB" b="1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3000" y="1676400"/>
            <a:ext cx="78486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76263" y="0"/>
            <a:ext cx="8145462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lnSpc>
                <a:spcPct val="90000"/>
              </a:lnSpc>
              <a:defRPr/>
            </a:pPr>
            <a:r>
              <a:rPr lang="en-US" sz="3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Partially-Coherent SR </a:t>
            </a:r>
            <a:r>
              <a:rPr lang="en-US" sz="3400" b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Wavefront</a:t>
            </a:r>
            <a:r>
              <a:rPr lang="en-US" sz="3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Propagation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5" descr="C:\SR_Magnets\CalcSR\NSLSII_Beamlines\FXI\graphs\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25" y="1524000"/>
            <a:ext cx="3817938" cy="137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TextBox 15"/>
          <p:cNvSpPr txBox="1">
            <a:spLocks noChangeArrowheads="1"/>
          </p:cNvSpPr>
          <p:nvPr/>
        </p:nvSpPr>
        <p:spPr bwMode="auto">
          <a:xfrm>
            <a:off x="1465263" y="1250950"/>
            <a:ext cx="1417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Narrow" pitchFamily="34" charset="0"/>
              </a:rPr>
              <a:t>Magnetic Field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0"/>
            <a:ext cx="9144000" cy="781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Intensity Distributions of Focused Wiggler Radiation (1 : 1)  </a:t>
            </a:r>
            <a:br>
              <a:rPr lang="en-US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Wavefront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Propagation Calculations for “Filament” Electron Beam</a:t>
            </a:r>
          </a:p>
        </p:txBody>
      </p:sp>
      <p:sp>
        <p:nvSpPr>
          <p:cNvPr id="135173" name="TextBox 29"/>
          <p:cNvSpPr txBox="1">
            <a:spLocks noChangeArrowheads="1"/>
          </p:cNvSpPr>
          <p:nvPr/>
        </p:nvSpPr>
        <p:spPr bwMode="auto">
          <a:xfrm>
            <a:off x="561975" y="5835650"/>
            <a:ext cx="3276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E-beam: E = 3 geV, I = 0.5 A</a:t>
            </a:r>
          </a:p>
          <a:p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SCW40: </a:t>
            </a:r>
            <a:r>
              <a:rPr lang="el-GR" sz="1600">
                <a:solidFill>
                  <a:srgbClr val="000000"/>
                </a:solidFill>
                <a:latin typeface="Arial Narrow" pitchFamily="34" charset="0"/>
              </a:rPr>
              <a:t>λ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</a:rPr>
              <a:t>u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= 40 mm, B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</a:rPr>
              <a:t>max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= 3 T, L = 1 m  </a:t>
            </a:r>
          </a:p>
          <a:p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Photon Energy used in calc.: E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</a:rPr>
              <a:t>ph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= 10 keV  </a:t>
            </a:r>
          </a:p>
        </p:txBody>
      </p:sp>
      <p:grpSp>
        <p:nvGrpSpPr>
          <p:cNvPr id="135174" name="Group 57"/>
          <p:cNvGrpSpPr>
            <a:grpSpLocks/>
          </p:cNvGrpSpPr>
          <p:nvPr/>
        </p:nvGrpSpPr>
        <p:grpSpPr bwMode="auto">
          <a:xfrm>
            <a:off x="149225" y="3489325"/>
            <a:ext cx="5065713" cy="1719263"/>
            <a:chOff x="148485" y="3489123"/>
            <a:chExt cx="5066190" cy="1719871"/>
          </a:xfrm>
        </p:grpSpPr>
        <p:pic>
          <p:nvPicPr>
            <p:cNvPr id="135195" name="Picture 6" descr="C:\SR_Magnets\CalcSR\NSLSII_Beamlines\FXI\graphs\traj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8485" y="3489123"/>
              <a:ext cx="3825000" cy="1366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2" name="Straight Connector 31"/>
            <p:cNvCxnSpPr/>
            <p:nvPr/>
          </p:nvCxnSpPr>
          <p:spPr>
            <a:xfrm rot="10800000">
              <a:off x="2663322" y="3657458"/>
              <a:ext cx="1752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0800000">
              <a:off x="2663322" y="4572181"/>
              <a:ext cx="1752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3730104" y="4114819"/>
              <a:ext cx="914723" cy="0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199" name="TextBox 36"/>
            <p:cNvSpPr txBox="1">
              <a:spLocks noChangeArrowheads="1"/>
            </p:cNvSpPr>
            <p:nvPr/>
          </p:nvSpPr>
          <p:spPr bwMode="auto">
            <a:xfrm>
              <a:off x="4149960" y="3928646"/>
              <a:ext cx="10647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x ≈ 24 </a:t>
              </a:r>
              <a:r>
                <a:rPr lang="el-GR" sz="16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μ</a:t>
              </a:r>
              <a:r>
                <a:rPr lang="en-US" sz="16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m</a:t>
              </a:r>
              <a:endParaRPr lang="en-US" sz="160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 rot="5400000" flipH="1" flipV="1">
              <a:off x="941408" y="4522157"/>
              <a:ext cx="8369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1041430" y="4522157"/>
              <a:ext cx="8369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202" name="TextBox 43"/>
            <p:cNvSpPr txBox="1">
              <a:spLocks noChangeArrowheads="1"/>
            </p:cNvSpPr>
            <p:nvPr/>
          </p:nvSpPr>
          <p:spPr bwMode="auto">
            <a:xfrm>
              <a:off x="1105855" y="4870440"/>
              <a:ext cx="108240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sz="1600">
                  <a:solidFill>
                    <a:srgbClr val="000000"/>
                  </a:solidFill>
                  <a:latin typeface="Arial Narrow" pitchFamily="34" charset="0"/>
                </a:rPr>
                <a:t>λ</a:t>
              </a:r>
              <a:r>
                <a:rPr lang="en-US" sz="1600" baseline="-25000">
                  <a:solidFill>
                    <a:srgbClr val="000000"/>
                  </a:solidFill>
                  <a:latin typeface="Arial Narrow" pitchFamily="34" charset="0"/>
                </a:rPr>
                <a:t>u</a:t>
              </a:r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= 40 mm</a:t>
              </a:r>
            </a:p>
          </p:txBody>
        </p:sp>
      </p:grpSp>
      <p:grpSp>
        <p:nvGrpSpPr>
          <p:cNvPr id="135175" name="Group 54"/>
          <p:cNvGrpSpPr>
            <a:grpSpLocks/>
          </p:cNvGrpSpPr>
          <p:nvPr/>
        </p:nvGrpSpPr>
        <p:grpSpPr bwMode="auto">
          <a:xfrm>
            <a:off x="5307013" y="923925"/>
            <a:ext cx="3836987" cy="1916113"/>
            <a:chOff x="5307461" y="838200"/>
            <a:chExt cx="3836539" cy="1915385"/>
          </a:xfrm>
        </p:grpSpPr>
        <p:pic>
          <p:nvPicPr>
            <p:cNvPr id="135191" name="Picture 8" descr="C:\SR_Magnets\CalcSR\NSLSII_Beamlines\FXI\graphs\on_thin_x_0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7461" y="838200"/>
              <a:ext cx="3836539" cy="1915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/>
            <p:cNvCxnSpPr/>
            <p:nvPr/>
          </p:nvCxnSpPr>
          <p:spPr>
            <a:xfrm>
              <a:off x="7451923" y="1447568"/>
              <a:ext cx="304764" cy="1587"/>
            </a:xfrm>
            <a:prstGeom prst="straightConnector1">
              <a:avLst/>
            </a:prstGeom>
            <a:ln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6942395" y="1447568"/>
              <a:ext cx="304764" cy="1587"/>
            </a:xfrm>
            <a:prstGeom prst="straightConnector1">
              <a:avLst/>
            </a:prstGeom>
            <a:ln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194" name="TextBox 47"/>
            <p:cNvSpPr txBox="1">
              <a:spLocks noChangeArrowheads="1"/>
            </p:cNvSpPr>
            <p:nvPr/>
          </p:nvSpPr>
          <p:spPr bwMode="auto">
            <a:xfrm>
              <a:off x="7451970" y="1124876"/>
              <a:ext cx="106471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x ≈ 24 </a:t>
              </a:r>
              <a:r>
                <a:rPr lang="el-GR" sz="16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μ</a:t>
              </a:r>
              <a:r>
                <a:rPr lang="en-US" sz="16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m</a:t>
              </a:r>
              <a:endParaRPr lang="en-US" sz="1600">
                <a:solidFill>
                  <a:srgbClr val="00000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35176" name="Group 55"/>
          <p:cNvGrpSpPr>
            <a:grpSpLocks/>
          </p:cNvGrpSpPr>
          <p:nvPr/>
        </p:nvGrpSpPr>
        <p:grpSpPr bwMode="auto">
          <a:xfrm>
            <a:off x="5372100" y="2957513"/>
            <a:ext cx="3771900" cy="1884362"/>
            <a:chOff x="5371404" y="2895600"/>
            <a:chExt cx="3772596" cy="1883462"/>
          </a:xfrm>
        </p:grpSpPr>
        <p:pic>
          <p:nvPicPr>
            <p:cNvPr id="135187" name="Picture 7" descr="C:\SR_Magnets\CalcSR\NSLSII_Beamlines\FXI\graphs\off_0_5mr_thin_x_0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71404" y="2895600"/>
              <a:ext cx="3772596" cy="188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9" name="Straight Arrow Connector 48"/>
            <p:cNvCxnSpPr/>
            <p:nvPr/>
          </p:nvCxnSpPr>
          <p:spPr>
            <a:xfrm>
              <a:off x="7392665" y="3343061"/>
              <a:ext cx="304856" cy="1586"/>
            </a:xfrm>
            <a:prstGeom prst="straightConnector1">
              <a:avLst/>
            </a:prstGeom>
            <a:ln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7016357" y="3343061"/>
              <a:ext cx="304856" cy="1586"/>
            </a:xfrm>
            <a:prstGeom prst="straightConnector1">
              <a:avLst/>
            </a:prstGeom>
            <a:ln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190" name="TextBox 50"/>
            <p:cNvSpPr txBox="1">
              <a:spLocks noChangeArrowheads="1"/>
            </p:cNvSpPr>
            <p:nvPr/>
          </p:nvSpPr>
          <p:spPr bwMode="auto">
            <a:xfrm>
              <a:off x="7424625" y="3020021"/>
              <a:ext cx="7489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~</a:t>
              </a:r>
              <a:r>
                <a:rPr lang="el-GR" sz="1600">
                  <a:solidFill>
                    <a:srgbClr val="000000"/>
                  </a:solidFill>
                  <a:latin typeface="Arial Narrow" pitchFamily="34" charset="0"/>
                </a:rPr>
                <a:t> λ</a:t>
              </a:r>
              <a:r>
                <a:rPr lang="en-US" sz="1600" baseline="-25000">
                  <a:solidFill>
                    <a:srgbClr val="000000"/>
                  </a:solidFill>
                  <a:latin typeface="Arial Narrow" pitchFamily="34" charset="0"/>
                </a:rPr>
                <a:t>u</a:t>
              </a:r>
              <a:r>
                <a:rPr lang="en-US" sz="16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</a:t>
              </a:r>
              <a:r>
                <a:rPr lang="en-US" sz="1600" baseline="-250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x0</a:t>
              </a:r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</a:p>
          </p:txBody>
        </p:sp>
      </p:grpSp>
      <p:grpSp>
        <p:nvGrpSpPr>
          <p:cNvPr id="135177" name="Group 56"/>
          <p:cNvGrpSpPr>
            <a:grpSpLocks/>
          </p:cNvGrpSpPr>
          <p:nvPr/>
        </p:nvGrpSpPr>
        <p:grpSpPr bwMode="auto">
          <a:xfrm>
            <a:off x="5372100" y="4975225"/>
            <a:ext cx="3771900" cy="1882775"/>
            <a:chOff x="5371404" y="4974538"/>
            <a:chExt cx="3772596" cy="1883462"/>
          </a:xfrm>
        </p:grpSpPr>
        <p:pic>
          <p:nvPicPr>
            <p:cNvPr id="135183" name="Picture 9" descr="C:\SR_Magnets\CalcSR\NSLSII_Beamlines\FXI\graphs\off_1mr_thin_x_0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71404" y="4974538"/>
              <a:ext cx="3772596" cy="188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Arrow Connector 51"/>
            <p:cNvCxnSpPr/>
            <p:nvPr/>
          </p:nvCxnSpPr>
          <p:spPr>
            <a:xfrm>
              <a:off x="7357733" y="5668529"/>
              <a:ext cx="304856" cy="1588"/>
            </a:xfrm>
            <a:prstGeom prst="straightConnector1">
              <a:avLst/>
            </a:prstGeom>
            <a:ln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6957610" y="5668529"/>
              <a:ext cx="304856" cy="1588"/>
            </a:xfrm>
            <a:prstGeom prst="straightConnector1">
              <a:avLst/>
            </a:prstGeom>
            <a:ln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186" name="TextBox 53"/>
            <p:cNvSpPr txBox="1">
              <a:spLocks noChangeArrowheads="1"/>
            </p:cNvSpPr>
            <p:nvPr/>
          </p:nvSpPr>
          <p:spPr bwMode="auto">
            <a:xfrm>
              <a:off x="7405095" y="5344991"/>
              <a:ext cx="7489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~</a:t>
              </a:r>
              <a:r>
                <a:rPr lang="el-GR" sz="1600">
                  <a:solidFill>
                    <a:srgbClr val="000000"/>
                  </a:solidFill>
                  <a:latin typeface="Arial Narrow" pitchFamily="34" charset="0"/>
                </a:rPr>
                <a:t> λ</a:t>
              </a:r>
              <a:r>
                <a:rPr lang="en-US" sz="1600" baseline="-25000">
                  <a:solidFill>
                    <a:srgbClr val="000000"/>
                  </a:solidFill>
                  <a:latin typeface="Arial Narrow" pitchFamily="34" charset="0"/>
                </a:rPr>
                <a:t>u</a:t>
              </a:r>
              <a:r>
                <a:rPr lang="en-US" sz="16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</a:t>
              </a:r>
              <a:r>
                <a:rPr lang="en-US" sz="1600" baseline="-25000">
                  <a:solidFill>
                    <a:srgbClr val="000000"/>
                  </a:solidFill>
                  <a:latin typeface="Arial Narrow" pitchFamily="34" charset="0"/>
                  <a:sym typeface="Symbol" pitchFamily="18" charset="2"/>
                </a:rPr>
                <a:t>x0</a:t>
              </a:r>
              <a:r>
                <a:rPr lang="en-US" sz="1600">
                  <a:solidFill>
                    <a:srgbClr val="000000"/>
                  </a:solidFill>
                  <a:latin typeface="Arial Narrow" pitchFamily="34" charset="0"/>
                </a:rPr>
                <a:t> </a:t>
              </a:r>
            </a:p>
          </p:txBody>
        </p:sp>
      </p:grpSp>
      <p:sp>
        <p:nvSpPr>
          <p:cNvPr id="135178" name="TextBox 28"/>
          <p:cNvSpPr txBox="1">
            <a:spLocks noChangeArrowheads="1"/>
          </p:cNvSpPr>
          <p:nvPr/>
        </p:nvSpPr>
        <p:spPr bwMode="auto">
          <a:xfrm>
            <a:off x="3276600" y="4800600"/>
            <a:ext cx="32004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3) Off-axis collection at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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x0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= 1 mrad: </a:t>
            </a:r>
          </a:p>
          <a:p>
            <a:pPr>
              <a:lnSpc>
                <a:spcPct val="85000"/>
              </a:lnSpc>
            </a:pP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    0.95 mrad &lt;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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x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&lt; 1.05 mrad</a:t>
            </a:r>
          </a:p>
          <a:p>
            <a:pPr>
              <a:lnSpc>
                <a:spcPct val="85000"/>
              </a:lnSpc>
            </a:pP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  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-0.05 mrad &lt;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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y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 &lt; 0.05 mrad</a:t>
            </a:r>
            <a:endParaRPr lang="en-US" sz="16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35179" name="TextBox 26"/>
          <p:cNvSpPr txBox="1">
            <a:spLocks noChangeArrowheads="1"/>
          </p:cNvSpPr>
          <p:nvPr/>
        </p:nvSpPr>
        <p:spPr bwMode="auto">
          <a:xfrm>
            <a:off x="3276600" y="820738"/>
            <a:ext cx="3200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1) On-axis collection (at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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x0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= 0): </a:t>
            </a:r>
          </a:p>
          <a:p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   -0.05 mrad &lt;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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x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&lt; 0.05 mrad </a:t>
            </a:r>
          </a:p>
          <a:p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  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-0.05 mrad &lt;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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y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&lt; 0.05 mrad</a:t>
            </a:r>
            <a:endParaRPr lang="en-US" sz="16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35180" name="TextBox 27"/>
          <p:cNvSpPr txBox="1">
            <a:spLocks noChangeArrowheads="1"/>
          </p:cNvSpPr>
          <p:nvPr/>
        </p:nvSpPr>
        <p:spPr bwMode="auto">
          <a:xfrm>
            <a:off x="3276600" y="2790825"/>
            <a:ext cx="32004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2) Off-axis collection at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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x0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= 0.5 mrad: </a:t>
            </a:r>
            <a:br>
              <a:rPr lang="en-US" sz="1600">
                <a:solidFill>
                  <a:srgbClr val="000000"/>
                </a:solidFill>
                <a:latin typeface="Arial Narrow" pitchFamily="34" charset="0"/>
              </a:rPr>
            </a:b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    0.45 mrad &lt;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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x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&lt; 0.55 mrad</a:t>
            </a:r>
          </a:p>
          <a:p>
            <a:pPr>
              <a:lnSpc>
                <a:spcPct val="85000"/>
              </a:lnSpc>
            </a:pP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  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-0.05 mrad &lt; 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</a:t>
            </a:r>
            <a:r>
              <a:rPr lang="en-US" sz="1600" baseline="-250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y</a:t>
            </a:r>
            <a:r>
              <a:rPr lang="en-US" sz="1600">
                <a:solidFill>
                  <a:srgbClr val="000000"/>
                </a:solidFill>
                <a:latin typeface="Arial Narrow" pitchFamily="34" charset="0"/>
                <a:sym typeface="Symbol" pitchFamily="18" charset="2"/>
              </a:rPr>
              <a:t> &lt; 0.05 mrad</a:t>
            </a:r>
            <a:endParaRPr lang="en-US" sz="160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35181" name="TextBox 16"/>
          <p:cNvSpPr txBox="1">
            <a:spLocks noChangeArrowheads="1"/>
          </p:cNvSpPr>
          <p:nvPr/>
        </p:nvSpPr>
        <p:spPr bwMode="auto">
          <a:xfrm>
            <a:off x="1355725" y="3211513"/>
            <a:ext cx="1765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 Narrow" pitchFamily="34" charset="0"/>
              </a:rPr>
              <a:t>Electron Trajectory</a:t>
            </a:r>
          </a:p>
        </p:txBody>
      </p:sp>
      <p:sp>
        <p:nvSpPr>
          <p:cNvPr id="135182" name="TextBox 58"/>
          <p:cNvSpPr txBox="1">
            <a:spLocks noChangeArrowheads="1"/>
          </p:cNvSpPr>
          <p:nvPr/>
        </p:nvSpPr>
        <p:spPr bwMode="auto">
          <a:xfrm>
            <a:off x="6221413" y="735013"/>
            <a:ext cx="22193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600">
                <a:solidFill>
                  <a:srgbClr val="000000"/>
                </a:solidFill>
                <a:latin typeface="Arial Narrow" pitchFamily="34" charset="0"/>
              </a:rPr>
              <a:t>Horizontal Cuts (y = 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1" y="1113690"/>
          <a:ext cx="8839201" cy="574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503"/>
                <a:gridCol w="978011"/>
                <a:gridCol w="954156"/>
                <a:gridCol w="954157"/>
                <a:gridCol w="985962"/>
                <a:gridCol w="890546"/>
                <a:gridCol w="873093"/>
                <a:gridCol w="890773"/>
              </a:tblGrid>
              <a:tr h="2839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Features \ Codes</a:t>
                      </a:r>
                      <a:endParaRPr lang="en-US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SPECTRA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WAVE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GENESIS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SHADOW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RAY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PHASE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SRW</a:t>
                      </a:r>
                      <a:endParaRPr lang="en-US" sz="1600" dirty="0"/>
                    </a:p>
                  </a:txBody>
                  <a:tcPr marT="9144" marB="9144"/>
                </a:tc>
              </a:tr>
              <a:tr h="133840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Source Simulation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sz="1300" dirty="0" smtClean="0"/>
                        <a:t>   Gaussian</a:t>
                      </a:r>
                      <a:r>
                        <a:rPr lang="en-US" sz="1300" baseline="0" dirty="0" smtClean="0"/>
                        <a:t> Beams</a:t>
                      </a:r>
                      <a:endParaRPr lang="en-US" sz="1300" dirty="0" smtClean="0"/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   Spontaneous SR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      Single-Electron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baseline="0" dirty="0" smtClean="0"/>
                        <a:t>      Incoherent “Multi-Electron”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baseline="0" dirty="0" smtClean="0"/>
                        <a:t>      CSR</a:t>
                      </a:r>
                      <a:r>
                        <a:rPr lang="en-US" sz="1300" dirty="0" smtClean="0"/>
                        <a:t/>
                      </a:r>
                      <a:br>
                        <a:rPr lang="en-US" sz="1300" dirty="0" smtClean="0"/>
                      </a:br>
                      <a:r>
                        <a:rPr lang="en-US" sz="1300" dirty="0" smtClean="0"/>
                        <a:t>   SASE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 (BM?)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  <a:r>
                        <a:rPr lang="en-US" sz="1300" baseline="0" dirty="0" smtClean="0">
                          <a:solidFill>
                            <a:srgbClr val="C00000"/>
                          </a:solidFill>
                        </a:rPr>
                        <a:t> (BM?)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baseline="0" dirty="0" smtClean="0"/>
                        <a:t>N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baseline="0" dirty="0" smtClean="0"/>
                        <a:t>N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</a:t>
                      </a:r>
                      <a:r>
                        <a:rPr lang="en-US" sz="1300" baseline="0" dirty="0" smtClean="0"/>
                        <a:t>?)</a:t>
                      </a:r>
                      <a:endParaRPr lang="en-US" sz="1300" dirty="0"/>
                    </a:p>
                  </a:txBody>
                  <a:tcPr marT="9144" marB="9144"/>
                </a:tc>
              </a:tr>
              <a:tr h="242540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Geometrical Ray-Tracing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 marT="9144" marB="9144"/>
                </a:tc>
              </a:tr>
              <a:tr h="790473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600" dirty="0" err="1" smtClean="0"/>
                        <a:t>Wavefront</a:t>
                      </a:r>
                      <a:r>
                        <a:rPr lang="en-US" sz="1600" dirty="0" smtClean="0"/>
                        <a:t> Propagation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   Fully-Coherent Beams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baseline="0" dirty="0" smtClean="0"/>
                        <a:t>   Partially-Coherent Beams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baseline="0" dirty="0" smtClean="0"/>
                        <a:t>   Time-/Frequency-Dependent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N(?)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N(?)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N(?)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T="9144" marB="9144"/>
                </a:tc>
              </a:tr>
              <a:tr h="1155761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Optical Elements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  </a:t>
                      </a:r>
                      <a:r>
                        <a:rPr lang="en-US" sz="1300" baseline="0" dirty="0" smtClean="0"/>
                        <a:t> Grazing-Incidence Mirrors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baseline="0" dirty="0" smtClean="0"/>
                        <a:t>   Refractive Optics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baseline="0" dirty="0" smtClean="0"/>
                        <a:t>   Diffractive Optics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baseline="0" dirty="0" smtClean="0"/>
                        <a:t>   Gratings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baseline="0" dirty="0" smtClean="0"/>
                        <a:t>   Crystals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  <a:endParaRPr lang="en-US" sz="1300" dirty="0"/>
                    </a:p>
                  </a:txBody>
                  <a:tcPr marT="9144" marB="9144"/>
                </a:tc>
              </a:tr>
              <a:tr h="1338405">
                <a:tc>
                  <a:txBody>
                    <a:bodyPr/>
                    <a:lstStyle/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Framework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   Scripting Environment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   File Input-Output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   GUI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   API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   Cross-Platform</a:t>
                      </a:r>
                    </a:p>
                    <a:p>
                      <a:pPr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   Open Source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/>
                        <a:t>N</a:t>
                      </a:r>
                      <a:endParaRPr lang="en-US" sz="1300" dirty="0"/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Y(?)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</a:p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Y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T="9144" marB="9144"/>
                </a:tc>
              </a:tr>
              <a:tr h="2779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Development Effort</a:t>
                      </a:r>
                      <a:b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(man-years to date, full time)</a:t>
                      </a:r>
                    </a:p>
                  </a:txBody>
                  <a:tcPr marT="9144" marB="914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~4(?)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~5(?)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?</a:t>
                      </a:r>
                      <a:endParaRPr lang="en-US" sz="1600" dirty="0"/>
                    </a:p>
                  </a:txBody>
                  <a:tcPr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/>
                        <a:t>~3(?)</a:t>
                      </a:r>
                      <a:endParaRPr lang="en-US" sz="1600" dirty="0"/>
                    </a:p>
                  </a:txBody>
                  <a:tcPr marT="9144" marB="91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~4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9144" marB="9144" anchor="ctr"/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3400" y="625230"/>
            <a:ext cx="8153400" cy="457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sz="2800" dirty="0" smtClean="0">
                <a:solidFill>
                  <a:prstClr val="black"/>
                </a:solidFill>
                <a:latin typeface="Trebuchet MS" charset="0"/>
                <a:ea typeface="MS PGothic" charset="0"/>
              </a:rPr>
              <a:t>Features of Some Existing Free Computer Codes</a:t>
            </a:r>
            <a:endParaRPr lang="en-US" sz="2800" dirty="0">
              <a:solidFill>
                <a:prstClr val="black"/>
              </a:solidFill>
              <a:latin typeface="Trebuchet MS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663" y="0"/>
            <a:ext cx="89487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Height Profiles and Slope Errors of Some Mirror</a:t>
            </a:r>
          </a:p>
        </p:txBody>
      </p:sp>
      <p:pic>
        <p:nvPicPr>
          <p:cNvPr id="50179" name="Picture 2" descr="C:\SR_Magnets\CalcSR\NSLSII_Beamlines\FMX\graphs_Nov25_2012\srx_mir_heigh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88" y="4114800"/>
            <a:ext cx="44227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 descr="C:\SR_Magnets\CalcSR\NSLSII_Beamlines\FMX\graphs_Nov25_2012\srx_mir_slop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1225" y="4114800"/>
            <a:ext cx="44227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 descr="C:\SR_Magnets\CalcSR\NSLSII_Beamlines\FMX\graphs_Nov25_2012\fmx_mir_heigh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425" y="1403350"/>
            <a:ext cx="44227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5" descr="C:\SR_Magnets\CalcSR\NSLSII_Beamlines\FMX\graphs_Nov25_2012\fmx_mir_slop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8825" y="1403350"/>
            <a:ext cx="44227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295400" y="609600"/>
            <a:ext cx="26304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Height Profiles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62600" y="609600"/>
            <a:ext cx="26304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Slope Errors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19200" y="1044575"/>
            <a:ext cx="7162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Long Mirror Considered for FMX BL Tests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47800" y="3733800"/>
            <a:ext cx="6629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Osaka"/>
                <a:cs typeface="Arial" pitchFamily="34" charset="0"/>
              </a:rPr>
              <a:t>Short Mirrors Considered for SRX BL Tests</a:t>
            </a:r>
          </a:p>
        </p:txBody>
      </p:sp>
      <p:sp>
        <p:nvSpPr>
          <p:cNvPr id="50187" name="TextBox 14"/>
          <p:cNvSpPr txBox="1">
            <a:spLocks noChangeArrowheads="1"/>
          </p:cNvSpPr>
          <p:nvPr/>
        </p:nvSpPr>
        <p:spPr bwMode="auto">
          <a:xfrm>
            <a:off x="2590800" y="6488113"/>
            <a:ext cx="6553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mtClean="0">
                <a:solidFill>
                  <a:srgbClr val="C00000"/>
                </a:solidFill>
                <a:latin typeface="Arial Narrow" pitchFamily="34" charset="0"/>
                <a:ea typeface="+mn-ea"/>
                <a:cs typeface="Arial" pitchFamily="34" charset="0"/>
              </a:rPr>
              <a:t>Data from M. Idir, R. Sweet, V. DeAndrade (BNL), L. Samoylova (E-XFEL)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76200" y="34925"/>
            <a:ext cx="92964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pc="-3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+mn-ea"/>
              </a:rPr>
              <a:t>Non-Destructive Single-Shot E-Beam </a:t>
            </a:r>
            <a:r>
              <a:rPr lang="en-US" sz="3200" spc="-3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+mn-ea"/>
              </a:rPr>
              <a:t>Emittance</a:t>
            </a:r>
            <a:r>
              <a:rPr lang="en-US" sz="3200" spc="-3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ea typeface="+mn-ea"/>
              </a:rPr>
              <a:t> Measurement in ERL / FEL Injectors Using Interfering Edge Radiation</a:t>
            </a:r>
            <a:endParaRPr lang="en-US" sz="3200" b="1" spc="-3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  <a:ea typeface="+mn-ea"/>
            </a:endParaRPr>
          </a:p>
        </p:txBody>
      </p:sp>
      <p:pic>
        <p:nvPicPr>
          <p:cNvPr id="128003" name="Picture 2" descr="C:\Papers\SRI2012\SRW\graphs\atf_er_meas_setup_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488" y="1133475"/>
            <a:ext cx="7835900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4" descr="C:\Papers\SRI2012\SRW\graphs\atf_er_meas_fit_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400" y="1058863"/>
            <a:ext cx="4003675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Box 7"/>
          <p:cNvSpPr txBox="1">
            <a:spLocks noChangeArrowheads="1"/>
          </p:cNvSpPr>
          <p:nvPr/>
        </p:nvSpPr>
        <p:spPr bwMode="auto">
          <a:xfrm>
            <a:off x="4446588" y="4111625"/>
            <a:ext cx="2043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Simulation (SRW)</a:t>
            </a:r>
          </a:p>
        </p:txBody>
      </p:sp>
      <p:sp>
        <p:nvSpPr>
          <p:cNvPr id="128006" name="TextBox 8"/>
          <p:cNvSpPr txBox="1">
            <a:spLocks noChangeArrowheads="1"/>
          </p:cNvSpPr>
          <p:nvPr/>
        </p:nvSpPr>
        <p:spPr bwMode="auto">
          <a:xfrm>
            <a:off x="6665913" y="4111625"/>
            <a:ext cx="1744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Measurement</a:t>
            </a:r>
          </a:p>
        </p:txBody>
      </p:sp>
      <p:sp>
        <p:nvSpPr>
          <p:cNvPr id="128007" name="TextBox 9"/>
          <p:cNvSpPr txBox="1">
            <a:spLocks noChangeArrowheads="1"/>
          </p:cNvSpPr>
          <p:nvPr/>
        </p:nvSpPr>
        <p:spPr bwMode="auto">
          <a:xfrm>
            <a:off x="136525" y="2649538"/>
            <a:ext cx="1201738" cy="1311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e-beam: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 = 64 MeV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dE/E = 2e-4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 = 500 pC</a:t>
            </a:r>
          </a:p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ε</a:t>
            </a:r>
            <a:r>
              <a:rPr lang="en-US" sz="1700" baseline="-25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17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≈ 2 </a:t>
            </a:r>
            <a:r>
              <a:rPr lang="el-GR" sz="17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μ</a:t>
            </a:r>
            <a:r>
              <a:rPr lang="en-US" sz="17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</a:p>
        </p:txBody>
      </p:sp>
      <p:sp>
        <p:nvSpPr>
          <p:cNvPr id="128008" name="TextBox 10"/>
          <p:cNvSpPr txBox="1">
            <a:spLocks noChangeArrowheads="1"/>
          </p:cNvSpPr>
          <p:nvPr/>
        </p:nvSpPr>
        <p:spPr bwMode="auto">
          <a:xfrm>
            <a:off x="4176713" y="957263"/>
            <a:ext cx="2624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Image of PI camera, </a:t>
            </a:r>
          </a:p>
          <a:p>
            <a:pPr algn="ctr">
              <a:lnSpc>
                <a:spcPct val="80000"/>
              </a:lnSpc>
            </a:pPr>
            <a:r>
              <a:rPr lang="en-US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filter: d</a:t>
            </a:r>
            <a:r>
              <a:rPr lang="el-GR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λ</a:t>
            </a:r>
            <a:r>
              <a:rPr lang="en-US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</a:t>
            </a:r>
            <a:r>
              <a:rPr lang="en-US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 </a:t>
            </a:r>
            <a:r>
              <a:rPr lang="en-US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 at </a:t>
            </a:r>
            <a:r>
              <a:rPr lang="el-GR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λ</a:t>
            </a:r>
            <a:r>
              <a:rPr lang="en-US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</a:t>
            </a:r>
            <a:r>
              <a:rPr lang="en-US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l-GR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532</a:t>
            </a:r>
            <a:r>
              <a:rPr lang="en-US" sz="15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nm</a:t>
            </a:r>
          </a:p>
        </p:txBody>
      </p:sp>
      <p:sp>
        <p:nvSpPr>
          <p:cNvPr id="128009" name="TextBox 12"/>
          <p:cNvSpPr txBox="1">
            <a:spLocks noChangeArrowheads="1"/>
          </p:cNvSpPr>
          <p:nvPr/>
        </p:nvSpPr>
        <p:spPr bwMode="auto">
          <a:xfrm>
            <a:off x="4324350" y="5892800"/>
            <a:ext cx="4300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3366FF"/>
                </a:solidFill>
                <a:latin typeface="Arial Narrow" pitchFamily="34" charset="0"/>
              </a:rPr>
              <a:t>V. Yakimenko, M. Fedurin (ATF, BNL, June 2012)</a:t>
            </a:r>
          </a:p>
        </p:txBody>
      </p:sp>
      <p:sp>
        <p:nvSpPr>
          <p:cNvPr id="128010" name="TextBox 13"/>
          <p:cNvSpPr txBox="1">
            <a:spLocks noChangeArrowheads="1"/>
          </p:cNvSpPr>
          <p:nvPr/>
        </p:nvSpPr>
        <p:spPr bwMode="auto">
          <a:xfrm>
            <a:off x="2439988" y="6338888"/>
            <a:ext cx="4495800" cy="511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600">
                <a:solidFill>
                  <a:srgbClr val="3366FF"/>
                </a:solidFill>
                <a:latin typeface="Arial Narrow" pitchFamily="34" charset="0"/>
              </a:rPr>
              <a:t>Method: O.C., Rev. Sci. </a:t>
            </a:r>
            <a:r>
              <a:rPr lang="nl-NL" sz="1600">
                <a:solidFill>
                  <a:srgbClr val="3366FF"/>
                </a:solidFill>
                <a:latin typeface="Arial Narrow" pitchFamily="34" charset="0"/>
              </a:rPr>
              <a:t>Instrum., 1995, vol.66 (2), p.1872 </a:t>
            </a:r>
          </a:p>
          <a:p>
            <a:pPr algn="ctr">
              <a:lnSpc>
                <a:spcPct val="85000"/>
              </a:lnSpc>
            </a:pPr>
            <a:r>
              <a:rPr lang="nl-NL" sz="1600">
                <a:solidFill>
                  <a:srgbClr val="3366FF"/>
                </a:solidFill>
                <a:latin typeface="Arial Narrow" pitchFamily="34" charset="0"/>
              </a:rPr>
              <a:t>(SRI-1994); “Siberia-1”, Kurchatov Institute, Moscow</a:t>
            </a:r>
            <a:endParaRPr lang="en-US" sz="1600">
              <a:solidFill>
                <a:srgbClr val="3366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92"/>
          <p:cNvGrpSpPr>
            <a:grpSpLocks/>
          </p:cNvGrpSpPr>
          <p:nvPr/>
        </p:nvGrpSpPr>
        <p:grpSpPr bwMode="auto">
          <a:xfrm>
            <a:off x="1371600" y="1993920"/>
            <a:ext cx="3981450" cy="554038"/>
            <a:chOff x="864" y="1512"/>
            <a:chExt cx="2508" cy="349"/>
          </a:xfrm>
        </p:grpSpPr>
        <p:grpSp>
          <p:nvGrpSpPr>
            <p:cNvPr id="107567" name="Group 91"/>
            <p:cNvGrpSpPr>
              <a:grpSpLocks/>
            </p:cNvGrpSpPr>
            <p:nvPr/>
          </p:nvGrpSpPr>
          <p:grpSpPr bwMode="auto">
            <a:xfrm>
              <a:off x="864" y="1512"/>
              <a:ext cx="2452" cy="144"/>
              <a:chOff x="864" y="1512"/>
              <a:chExt cx="2452" cy="144"/>
            </a:xfrm>
          </p:grpSpPr>
          <p:sp>
            <p:nvSpPr>
              <p:cNvPr id="107569" name="Freeform 27"/>
              <p:cNvSpPr>
                <a:spLocks noChangeAspect="1"/>
              </p:cNvSpPr>
              <p:nvPr/>
            </p:nvSpPr>
            <p:spPr bwMode="auto">
              <a:xfrm>
                <a:off x="1441" y="1512"/>
                <a:ext cx="1154" cy="52"/>
              </a:xfrm>
              <a:custGeom>
                <a:avLst/>
                <a:gdLst>
                  <a:gd name="T0" fmla="*/ 0 w 2304"/>
                  <a:gd name="T1" fmla="*/ 14 h 104"/>
                  <a:gd name="T2" fmla="*/ 36 w 2304"/>
                  <a:gd name="T3" fmla="*/ 14 h 104"/>
                  <a:gd name="T4" fmla="*/ 72 w 2304"/>
                  <a:gd name="T5" fmla="*/ 14 h 104"/>
                  <a:gd name="T6" fmla="*/ 108 w 2304"/>
                  <a:gd name="T7" fmla="*/ 2 h 104"/>
                  <a:gd name="T8" fmla="*/ 145 w 2304"/>
                  <a:gd name="T9" fmla="*/ 26 h 104"/>
                  <a:gd name="T10" fmla="*/ 181 w 2304"/>
                  <a:gd name="T11" fmla="*/ 2 h 104"/>
                  <a:gd name="T12" fmla="*/ 217 w 2304"/>
                  <a:gd name="T13" fmla="*/ 26 h 104"/>
                  <a:gd name="T14" fmla="*/ 253 w 2304"/>
                  <a:gd name="T15" fmla="*/ 2 h 104"/>
                  <a:gd name="T16" fmla="*/ 289 w 2304"/>
                  <a:gd name="T17" fmla="*/ 26 h 104"/>
                  <a:gd name="T18" fmla="*/ 325 w 2304"/>
                  <a:gd name="T19" fmla="*/ 2 h 104"/>
                  <a:gd name="T20" fmla="*/ 361 w 2304"/>
                  <a:gd name="T21" fmla="*/ 26 h 104"/>
                  <a:gd name="T22" fmla="*/ 397 w 2304"/>
                  <a:gd name="T23" fmla="*/ 2 h 104"/>
                  <a:gd name="T24" fmla="*/ 433 w 2304"/>
                  <a:gd name="T25" fmla="*/ 26 h 104"/>
                  <a:gd name="T26" fmla="*/ 470 w 2304"/>
                  <a:gd name="T27" fmla="*/ 2 h 104"/>
                  <a:gd name="T28" fmla="*/ 506 w 2304"/>
                  <a:gd name="T29" fmla="*/ 14 h 104"/>
                  <a:gd name="T30" fmla="*/ 542 w 2304"/>
                  <a:gd name="T31" fmla="*/ 14 h 104"/>
                  <a:gd name="T32" fmla="*/ 578 w 2304"/>
                  <a:gd name="T33" fmla="*/ 14 h 10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04"/>
                  <a:gd name="T52" fmla="*/ 0 h 104"/>
                  <a:gd name="T53" fmla="*/ 2304 w 2304"/>
                  <a:gd name="T54" fmla="*/ 104 h 10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04" h="104">
                    <a:moveTo>
                      <a:pt x="0" y="56"/>
                    </a:moveTo>
                    <a:cubicBezTo>
                      <a:pt x="48" y="56"/>
                      <a:pt x="96" y="56"/>
                      <a:pt x="144" y="56"/>
                    </a:cubicBezTo>
                    <a:cubicBezTo>
                      <a:pt x="192" y="56"/>
                      <a:pt x="240" y="64"/>
                      <a:pt x="288" y="56"/>
                    </a:cubicBezTo>
                    <a:cubicBezTo>
                      <a:pt x="336" y="48"/>
                      <a:pt x="384" y="0"/>
                      <a:pt x="432" y="8"/>
                    </a:cubicBezTo>
                    <a:cubicBezTo>
                      <a:pt x="480" y="16"/>
                      <a:pt x="528" y="104"/>
                      <a:pt x="576" y="104"/>
                    </a:cubicBezTo>
                    <a:cubicBezTo>
                      <a:pt x="624" y="104"/>
                      <a:pt x="672" y="8"/>
                      <a:pt x="720" y="8"/>
                    </a:cubicBezTo>
                    <a:cubicBezTo>
                      <a:pt x="768" y="8"/>
                      <a:pt x="816" y="104"/>
                      <a:pt x="864" y="104"/>
                    </a:cubicBezTo>
                    <a:cubicBezTo>
                      <a:pt x="912" y="104"/>
                      <a:pt x="960" y="8"/>
                      <a:pt x="1008" y="8"/>
                    </a:cubicBezTo>
                    <a:cubicBezTo>
                      <a:pt x="1056" y="8"/>
                      <a:pt x="1104" y="104"/>
                      <a:pt x="1152" y="104"/>
                    </a:cubicBezTo>
                    <a:cubicBezTo>
                      <a:pt x="1200" y="104"/>
                      <a:pt x="1248" y="8"/>
                      <a:pt x="1296" y="8"/>
                    </a:cubicBezTo>
                    <a:cubicBezTo>
                      <a:pt x="1344" y="8"/>
                      <a:pt x="1392" y="104"/>
                      <a:pt x="1440" y="104"/>
                    </a:cubicBezTo>
                    <a:cubicBezTo>
                      <a:pt x="1488" y="104"/>
                      <a:pt x="1536" y="8"/>
                      <a:pt x="1584" y="8"/>
                    </a:cubicBezTo>
                    <a:cubicBezTo>
                      <a:pt x="1632" y="8"/>
                      <a:pt x="1680" y="104"/>
                      <a:pt x="1728" y="104"/>
                    </a:cubicBezTo>
                    <a:cubicBezTo>
                      <a:pt x="1776" y="104"/>
                      <a:pt x="1824" y="16"/>
                      <a:pt x="1872" y="8"/>
                    </a:cubicBezTo>
                    <a:cubicBezTo>
                      <a:pt x="1920" y="0"/>
                      <a:pt x="1968" y="48"/>
                      <a:pt x="2016" y="56"/>
                    </a:cubicBezTo>
                    <a:cubicBezTo>
                      <a:pt x="2064" y="64"/>
                      <a:pt x="2112" y="56"/>
                      <a:pt x="2160" y="56"/>
                    </a:cubicBezTo>
                    <a:cubicBezTo>
                      <a:pt x="2208" y="56"/>
                      <a:pt x="2256" y="56"/>
                      <a:pt x="2304" y="56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0" name="Freeform 29"/>
              <p:cNvSpPr>
                <a:spLocks noChangeAspect="1"/>
              </p:cNvSpPr>
              <p:nvPr/>
            </p:nvSpPr>
            <p:spPr bwMode="auto">
              <a:xfrm>
                <a:off x="864" y="1536"/>
                <a:ext cx="577" cy="76"/>
              </a:xfrm>
              <a:custGeom>
                <a:avLst/>
                <a:gdLst>
                  <a:gd name="T0" fmla="*/ 289 w 1152"/>
                  <a:gd name="T1" fmla="*/ 1 h 296"/>
                  <a:gd name="T2" fmla="*/ 241 w 1152"/>
                  <a:gd name="T3" fmla="*/ 1 h 296"/>
                  <a:gd name="T4" fmla="*/ 169 w 1152"/>
                  <a:gd name="T5" fmla="*/ 1 h 296"/>
                  <a:gd name="T6" fmla="*/ 108 w 1152"/>
                  <a:gd name="T7" fmla="*/ 4 h 296"/>
                  <a:gd name="T8" fmla="*/ 60 w 1152"/>
                  <a:gd name="T9" fmla="*/ 10 h 296"/>
                  <a:gd name="T10" fmla="*/ 0 w 1152"/>
                  <a:gd name="T11" fmla="*/ 20 h 2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52"/>
                  <a:gd name="T19" fmla="*/ 0 h 296"/>
                  <a:gd name="T20" fmla="*/ 1152 w 1152"/>
                  <a:gd name="T21" fmla="*/ 296 h 29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52" h="296">
                    <a:moveTo>
                      <a:pt x="1152" y="8"/>
                    </a:moveTo>
                    <a:cubicBezTo>
                      <a:pt x="1096" y="8"/>
                      <a:pt x="1040" y="8"/>
                      <a:pt x="960" y="8"/>
                    </a:cubicBezTo>
                    <a:cubicBezTo>
                      <a:pt x="880" y="8"/>
                      <a:pt x="760" y="0"/>
                      <a:pt x="672" y="8"/>
                    </a:cubicBezTo>
                    <a:cubicBezTo>
                      <a:pt x="584" y="16"/>
                      <a:pt x="504" y="32"/>
                      <a:pt x="432" y="56"/>
                    </a:cubicBezTo>
                    <a:cubicBezTo>
                      <a:pt x="360" y="80"/>
                      <a:pt x="312" y="112"/>
                      <a:pt x="240" y="152"/>
                    </a:cubicBezTo>
                    <a:cubicBezTo>
                      <a:pt x="168" y="192"/>
                      <a:pt x="84" y="244"/>
                      <a:pt x="0" y="296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71" name="Freeform 34"/>
              <p:cNvSpPr>
                <a:spLocks noChangeAspect="1"/>
              </p:cNvSpPr>
              <p:nvPr/>
            </p:nvSpPr>
            <p:spPr bwMode="auto">
              <a:xfrm flipH="1">
                <a:off x="2595" y="1536"/>
                <a:ext cx="721" cy="120"/>
              </a:xfrm>
              <a:custGeom>
                <a:avLst/>
                <a:gdLst>
                  <a:gd name="T0" fmla="*/ 451 w 1152"/>
                  <a:gd name="T1" fmla="*/ 1 h 296"/>
                  <a:gd name="T2" fmla="*/ 376 w 1152"/>
                  <a:gd name="T3" fmla="*/ 1 h 296"/>
                  <a:gd name="T4" fmla="*/ 263 w 1152"/>
                  <a:gd name="T5" fmla="*/ 1 h 296"/>
                  <a:gd name="T6" fmla="*/ 169 w 1152"/>
                  <a:gd name="T7" fmla="*/ 9 h 296"/>
                  <a:gd name="T8" fmla="*/ 94 w 1152"/>
                  <a:gd name="T9" fmla="*/ 25 h 296"/>
                  <a:gd name="T10" fmla="*/ 0 w 1152"/>
                  <a:gd name="T11" fmla="*/ 49 h 29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52"/>
                  <a:gd name="T19" fmla="*/ 0 h 296"/>
                  <a:gd name="T20" fmla="*/ 1152 w 1152"/>
                  <a:gd name="T21" fmla="*/ 296 h 29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52" h="296">
                    <a:moveTo>
                      <a:pt x="1152" y="8"/>
                    </a:moveTo>
                    <a:cubicBezTo>
                      <a:pt x="1096" y="8"/>
                      <a:pt x="1040" y="8"/>
                      <a:pt x="960" y="8"/>
                    </a:cubicBezTo>
                    <a:cubicBezTo>
                      <a:pt x="880" y="8"/>
                      <a:pt x="760" y="0"/>
                      <a:pt x="672" y="8"/>
                    </a:cubicBezTo>
                    <a:cubicBezTo>
                      <a:pt x="584" y="16"/>
                      <a:pt x="504" y="32"/>
                      <a:pt x="432" y="56"/>
                    </a:cubicBezTo>
                    <a:cubicBezTo>
                      <a:pt x="360" y="80"/>
                      <a:pt x="312" y="112"/>
                      <a:pt x="240" y="152"/>
                    </a:cubicBezTo>
                    <a:cubicBezTo>
                      <a:pt x="168" y="192"/>
                      <a:pt x="84" y="244"/>
                      <a:pt x="0" y="296"/>
                    </a:cubicBezTo>
                  </a:path>
                </a:pathLst>
              </a:custGeom>
              <a:noFill/>
              <a:ln w="254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stealth" w="med" len="lg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568" name="Text Box 65"/>
            <p:cNvSpPr txBox="1">
              <a:spLocks noChangeArrowheads="1"/>
            </p:cNvSpPr>
            <p:nvPr/>
          </p:nvSpPr>
          <p:spPr bwMode="auto">
            <a:xfrm>
              <a:off x="3150" y="1611"/>
              <a:ext cx="222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rgbClr val="FE2A52"/>
                  </a:solidFill>
                  <a:latin typeface="Times New Roman" pitchFamily="18" charset="0"/>
                </a:rPr>
                <a:t>e</a:t>
              </a:r>
              <a:r>
                <a:rPr lang="en-US" sz="2000" baseline="30000">
                  <a:solidFill>
                    <a:srgbClr val="FE2A52"/>
                  </a:solidFill>
                  <a:latin typeface="Times New Roman" pitchFamily="18" charset="0"/>
                </a:rPr>
                <a:t>-</a:t>
              </a:r>
            </a:p>
          </p:txBody>
        </p:sp>
      </p:grp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7067" y="1965"/>
            <a:ext cx="8165128" cy="990589"/>
          </a:xfr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General Motivation: Start To End Simulation</a:t>
            </a:r>
            <a:endParaRPr lang="en-US" sz="36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413" y="2878158"/>
            <a:ext cx="5602287" cy="1333500"/>
          </a:xfrm>
          <a:noFill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</a:t>
            </a:r>
            <a:r>
              <a:rPr lang="en-US" sz="2400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	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Computation of </a:t>
            </a:r>
            <a:r>
              <a:rPr lang="en-US" sz="2000" b="1" dirty="0" smtClean="0">
                <a:solidFill>
                  <a:srgbClr val="003399"/>
                </a:solidFill>
                <a:latin typeface="Arial Narrow" pitchFamily="34" charset="0"/>
              </a:rPr>
              <a:t>Magnetic Fields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 produced by Permanent Magnets, Coils and Iron Blocks and in </a:t>
            </a:r>
            <a:b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</a:b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3D space, optimized for the design of </a:t>
            </a:r>
            <a:r>
              <a:rPr lang="en-US" sz="2000" b="1" dirty="0" smtClean="0">
                <a:solidFill>
                  <a:srgbClr val="003399"/>
                </a:solidFill>
                <a:latin typeface="Arial Narrow" pitchFamily="34" charset="0"/>
              </a:rPr>
              <a:t>Accelerator Magnets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, </a:t>
            </a:r>
            <a:r>
              <a:rPr lang="en-US" sz="2000" b="1" dirty="0" err="1" smtClean="0">
                <a:solidFill>
                  <a:srgbClr val="003399"/>
                </a:solidFill>
                <a:latin typeface="Arial Narrow" pitchFamily="34" charset="0"/>
              </a:rPr>
              <a:t>Undulators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 and </a:t>
            </a:r>
            <a:r>
              <a:rPr lang="en-US" sz="2000" b="1" dirty="0" smtClean="0">
                <a:solidFill>
                  <a:srgbClr val="003399"/>
                </a:solidFill>
                <a:latin typeface="Arial Narrow" pitchFamily="34" charset="0"/>
              </a:rPr>
              <a:t>Wigglers</a:t>
            </a:r>
            <a:endParaRPr lang="en-US" sz="1400" dirty="0" smtClean="0">
              <a:solidFill>
                <a:srgbClr val="003399"/>
              </a:solidFill>
              <a:latin typeface="Arial Narrow" pitchFamily="34" charset="0"/>
            </a:endParaRPr>
          </a:p>
        </p:txBody>
      </p:sp>
      <p:grpSp>
        <p:nvGrpSpPr>
          <p:cNvPr id="107525" name="Group 97"/>
          <p:cNvGrpSpPr>
            <a:grpSpLocks/>
          </p:cNvGrpSpPr>
          <p:nvPr/>
        </p:nvGrpSpPr>
        <p:grpSpPr bwMode="auto">
          <a:xfrm>
            <a:off x="2211388" y="1255733"/>
            <a:ext cx="6094412" cy="1138237"/>
            <a:chOff x="1393" y="1047"/>
            <a:chExt cx="3839" cy="717"/>
          </a:xfrm>
        </p:grpSpPr>
        <p:sp>
          <p:nvSpPr>
            <p:cNvPr id="107549" name="AutoShape 57"/>
            <p:cNvSpPr>
              <a:spLocks noChangeAspect="1" noChangeArrowheads="1"/>
            </p:cNvSpPr>
            <p:nvPr/>
          </p:nvSpPr>
          <p:spPr bwMode="auto">
            <a:xfrm rot="-273242">
              <a:off x="1393" y="1440"/>
              <a:ext cx="120" cy="19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2">
                <a:alpha val="50195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07550" name="AutoShape 58"/>
            <p:cNvSpPr>
              <a:spLocks noChangeAspect="1" noChangeArrowheads="1"/>
            </p:cNvSpPr>
            <p:nvPr/>
          </p:nvSpPr>
          <p:spPr bwMode="auto">
            <a:xfrm>
              <a:off x="2485" y="1482"/>
              <a:ext cx="200" cy="114"/>
            </a:xfrm>
            <a:prstGeom prst="rightArrow">
              <a:avLst>
                <a:gd name="adj1" fmla="val 50000"/>
                <a:gd name="adj2" fmla="val 43860"/>
              </a:avLst>
            </a:prstGeom>
            <a:solidFill>
              <a:schemeClr val="accent2">
                <a:alpha val="50195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07551" name="AutoShape 62"/>
            <p:cNvSpPr>
              <a:spLocks noChangeAspect="1" noChangeArrowheads="1"/>
            </p:cNvSpPr>
            <p:nvPr/>
          </p:nvSpPr>
          <p:spPr bwMode="auto">
            <a:xfrm rot="369727">
              <a:off x="3124" y="1488"/>
              <a:ext cx="120" cy="19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accent2">
                <a:alpha val="50195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07552" name="AutoShape 63"/>
            <p:cNvSpPr>
              <a:spLocks noChangeAspect="1" noChangeArrowheads="1"/>
            </p:cNvSpPr>
            <p:nvPr/>
          </p:nvSpPr>
          <p:spPr bwMode="auto">
            <a:xfrm>
              <a:off x="3317" y="1468"/>
              <a:ext cx="236" cy="136"/>
            </a:xfrm>
            <a:prstGeom prst="rightArrow">
              <a:avLst>
                <a:gd name="adj1" fmla="val 50000"/>
                <a:gd name="adj2" fmla="val 43382"/>
              </a:avLst>
            </a:prstGeom>
            <a:solidFill>
              <a:schemeClr val="accent2">
                <a:alpha val="50195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07553" name="Text Box 69"/>
            <p:cNvSpPr txBox="1">
              <a:spLocks noChangeArrowheads="1"/>
            </p:cNvSpPr>
            <p:nvPr/>
          </p:nvSpPr>
          <p:spPr bwMode="auto">
            <a:xfrm>
              <a:off x="3074" y="1047"/>
              <a:ext cx="36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3399"/>
                  </a:solidFill>
                  <a:latin typeface="Times New Roman" pitchFamily="18" charset="0"/>
                </a:rPr>
                <a:t>SR</a:t>
              </a:r>
            </a:p>
          </p:txBody>
        </p:sp>
        <p:sp>
          <p:nvSpPr>
            <p:cNvPr id="107554" name="Line 72"/>
            <p:cNvSpPr>
              <a:spLocks noChangeShapeType="1"/>
            </p:cNvSpPr>
            <p:nvPr/>
          </p:nvSpPr>
          <p:spPr bwMode="auto">
            <a:xfrm>
              <a:off x="3456" y="1536"/>
              <a:ext cx="100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Dot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55" name="Line 74"/>
            <p:cNvSpPr>
              <a:spLocks noChangeShapeType="1"/>
            </p:cNvSpPr>
            <p:nvPr/>
          </p:nvSpPr>
          <p:spPr bwMode="auto">
            <a:xfrm>
              <a:off x="4416" y="1488"/>
              <a:ext cx="96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56" name="Line 75"/>
            <p:cNvSpPr>
              <a:spLocks noChangeShapeType="1"/>
            </p:cNvSpPr>
            <p:nvPr/>
          </p:nvSpPr>
          <p:spPr bwMode="auto">
            <a:xfrm flipV="1">
              <a:off x="3648" y="1308"/>
              <a:ext cx="1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57" name="Line 77"/>
            <p:cNvSpPr>
              <a:spLocks noChangeShapeType="1"/>
            </p:cNvSpPr>
            <p:nvPr/>
          </p:nvSpPr>
          <p:spPr bwMode="auto">
            <a:xfrm flipV="1">
              <a:off x="3648" y="1572"/>
              <a:ext cx="1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58" name="Line 78"/>
            <p:cNvSpPr>
              <a:spLocks noChangeShapeType="1"/>
            </p:cNvSpPr>
            <p:nvPr/>
          </p:nvSpPr>
          <p:spPr bwMode="auto">
            <a:xfrm flipV="1">
              <a:off x="4254" y="1308"/>
              <a:ext cx="1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59" name="Line 79"/>
            <p:cNvSpPr>
              <a:spLocks noChangeShapeType="1"/>
            </p:cNvSpPr>
            <p:nvPr/>
          </p:nvSpPr>
          <p:spPr bwMode="auto">
            <a:xfrm flipV="1">
              <a:off x="4254" y="1572"/>
              <a:ext cx="1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60" name="Line 80"/>
            <p:cNvSpPr>
              <a:spLocks noChangeShapeType="1"/>
            </p:cNvSpPr>
            <p:nvPr/>
          </p:nvSpPr>
          <p:spPr bwMode="auto">
            <a:xfrm>
              <a:off x="4416" y="1536"/>
              <a:ext cx="96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61" name="Line 81"/>
            <p:cNvSpPr>
              <a:spLocks noChangeShapeType="1"/>
            </p:cNvSpPr>
            <p:nvPr/>
          </p:nvSpPr>
          <p:spPr bwMode="auto">
            <a:xfrm>
              <a:off x="4464" y="1584"/>
              <a:ext cx="768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Dot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62" name="Line 82"/>
            <p:cNvSpPr>
              <a:spLocks noChangeShapeType="1"/>
            </p:cNvSpPr>
            <p:nvPr/>
          </p:nvSpPr>
          <p:spPr bwMode="auto">
            <a:xfrm>
              <a:off x="4656" y="1416"/>
              <a:ext cx="1" cy="3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lg"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63" name="Line 83"/>
            <p:cNvSpPr>
              <a:spLocks noChangeShapeType="1"/>
            </p:cNvSpPr>
            <p:nvPr/>
          </p:nvSpPr>
          <p:spPr bwMode="auto">
            <a:xfrm>
              <a:off x="5184" y="1440"/>
              <a:ext cx="1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64" name="Oval 84"/>
            <p:cNvSpPr>
              <a:spLocks noChangeArrowheads="1"/>
            </p:cNvSpPr>
            <p:nvPr/>
          </p:nvSpPr>
          <p:spPr bwMode="auto">
            <a:xfrm>
              <a:off x="4992" y="1536"/>
              <a:ext cx="4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07565" name="AutoShape 85"/>
            <p:cNvSpPr>
              <a:spLocks noChangeAspect="1" noChangeArrowheads="1"/>
            </p:cNvSpPr>
            <p:nvPr/>
          </p:nvSpPr>
          <p:spPr bwMode="auto">
            <a:xfrm>
              <a:off x="3884" y="1468"/>
              <a:ext cx="236" cy="136"/>
            </a:xfrm>
            <a:prstGeom prst="rightArrow">
              <a:avLst>
                <a:gd name="adj1" fmla="val 50000"/>
                <a:gd name="adj2" fmla="val 43382"/>
              </a:avLst>
            </a:prstGeom>
            <a:solidFill>
              <a:schemeClr val="accent2">
                <a:alpha val="50195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107566" name="Text Box 87"/>
            <p:cNvSpPr txBox="1">
              <a:spLocks noChangeArrowheads="1"/>
            </p:cNvSpPr>
            <p:nvPr/>
          </p:nvSpPr>
          <p:spPr bwMode="auto">
            <a:xfrm>
              <a:off x="4300" y="1048"/>
              <a:ext cx="372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3399"/>
                  </a:solidFill>
                  <a:latin typeface="Times New Roman" pitchFamily="18" charset="0"/>
                </a:rPr>
                <a:t>BL</a:t>
              </a:r>
            </a:p>
          </p:txBody>
        </p:sp>
      </p:grpSp>
      <p:sp>
        <p:nvSpPr>
          <p:cNvPr id="107526" name="Rectangle 88"/>
          <p:cNvSpPr>
            <a:spLocks noChangeArrowheads="1"/>
          </p:cNvSpPr>
          <p:nvPr/>
        </p:nvSpPr>
        <p:spPr bwMode="auto">
          <a:xfrm>
            <a:off x="884238" y="4105295"/>
            <a:ext cx="5534025" cy="191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9999FF"/>
              </a:buClr>
              <a:buSzPct val="75000"/>
              <a:buFont typeface="Wingdings" pitchFamily="2" charset="2"/>
              <a:buNone/>
            </a:pPr>
            <a:r>
              <a:rPr lang="en-US" sz="3200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</a:t>
            </a:r>
            <a:r>
              <a:rPr lang="en-US" sz="2400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	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Fast 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computation of </a:t>
            </a:r>
            <a:r>
              <a:rPr lang="en-US" sz="2000" b="1" dirty="0">
                <a:solidFill>
                  <a:srgbClr val="003399"/>
                </a:solidFill>
                <a:latin typeface="Arial Narrow" pitchFamily="34" charset="0"/>
              </a:rPr>
              <a:t>Synchrotron Radiation</a:t>
            </a:r>
            <a:r>
              <a:rPr lang="en-US" sz="2000" dirty="0">
                <a:solidFill>
                  <a:srgbClr val="003399"/>
                </a:solidFill>
                <a:latin typeface="Arial Narrow" pitchFamily="34" charset="0"/>
              </a:rPr>
              <a:t> emitted by relativistic electrons in Magnetic Field of arbitrary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configuration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9999FF"/>
              </a:buClr>
              <a:buSzPct val="75000"/>
            </a:pPr>
            <a:r>
              <a:rPr lang="en-US" sz="3200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</a:t>
            </a:r>
            <a:r>
              <a:rPr lang="en-US" sz="2400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	</a:t>
            </a:r>
            <a:r>
              <a:rPr lang="en-US" sz="2000" b="1" dirty="0" smtClean="0">
                <a:solidFill>
                  <a:srgbClr val="003399"/>
                </a:solidFill>
                <a:latin typeface="Arial Narrow" pitchFamily="34" charset="0"/>
              </a:rPr>
              <a:t>SR </a:t>
            </a:r>
            <a:r>
              <a:rPr lang="en-US" sz="2000" b="1" dirty="0" err="1" smtClean="0">
                <a:solidFill>
                  <a:srgbClr val="003399"/>
                </a:solidFill>
                <a:latin typeface="Arial Narrow" pitchFamily="34" charset="0"/>
              </a:rPr>
              <a:t>Wavefront</a:t>
            </a:r>
            <a:r>
              <a:rPr lang="en-US" sz="2000" b="1" dirty="0" smtClean="0">
                <a:solidFill>
                  <a:srgbClr val="003399"/>
                </a:solidFill>
                <a:latin typeface="Arial Narrow" pitchFamily="34" charset="0"/>
              </a:rPr>
              <a:t> Propagation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</a:rPr>
              <a:t> (Physical Optics)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9999FF"/>
              </a:buClr>
              <a:buSzPct val="75000"/>
            </a:pPr>
            <a:r>
              <a:rPr lang="en-US" sz="3200" dirty="0" smtClean="0">
                <a:solidFill>
                  <a:srgbClr val="003399"/>
                </a:solidFill>
                <a:latin typeface="Calibri"/>
                <a:cs typeface="Arial" charset="0"/>
                <a:sym typeface="Symbol" pitchFamily="18" charset="2"/>
              </a:rPr>
              <a:t>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  <a:sym typeface="Symbol" pitchFamily="18" charset="2"/>
              </a:rPr>
              <a:t>	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Simulation 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of some </a:t>
            </a:r>
            <a:r>
              <a:rPr lang="en-US" sz="2000" b="1" dirty="0" smtClean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Experiments</a:t>
            </a:r>
            <a:r>
              <a:rPr lang="en-US" sz="2000" dirty="0" smtClean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 involving </a:t>
            </a:r>
            <a:r>
              <a:rPr lang="en-US" sz="2000" b="1" dirty="0" smtClean="0">
                <a:solidFill>
                  <a:srgbClr val="003399"/>
                </a:solidFill>
                <a:latin typeface="Arial Narrow" pitchFamily="34" charset="0"/>
                <a:cs typeface="Arial" charset="0"/>
              </a:rPr>
              <a:t>SR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9999FF"/>
              </a:buClr>
              <a:buSzPct val="75000"/>
              <a:buFont typeface="Symbol"/>
              <a:buChar char="·"/>
            </a:pPr>
            <a:endParaRPr lang="en-US" sz="2000" dirty="0" smtClean="0">
              <a:solidFill>
                <a:srgbClr val="003399"/>
              </a:solidFill>
              <a:latin typeface="Arial Narrow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9999FF"/>
              </a:buClr>
              <a:buSzPct val="75000"/>
              <a:buFont typeface="Wingdings" pitchFamily="2" charset="2"/>
              <a:buNone/>
            </a:pPr>
            <a:endParaRPr lang="en-US" sz="2000" dirty="0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9305" name="Text Box 89"/>
          <p:cNvSpPr txBox="1">
            <a:spLocks noChangeArrowheads="1"/>
          </p:cNvSpPr>
          <p:nvPr/>
        </p:nvSpPr>
        <p:spPr bwMode="auto">
          <a:xfrm>
            <a:off x="7124700" y="3325833"/>
            <a:ext cx="1125629" cy="461665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RADIA</a:t>
            </a:r>
            <a:endParaRPr lang="en-US" sz="2400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n-ea"/>
            </a:endParaRPr>
          </a:p>
        </p:txBody>
      </p:sp>
      <p:sp>
        <p:nvSpPr>
          <p:cNvPr id="9306" name="Text Box 90"/>
          <p:cNvSpPr txBox="1">
            <a:spLocks noChangeArrowheads="1"/>
          </p:cNvSpPr>
          <p:nvPr/>
        </p:nvSpPr>
        <p:spPr bwMode="auto">
          <a:xfrm>
            <a:off x="7103455" y="4925778"/>
            <a:ext cx="895350" cy="45720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</a:rPr>
              <a:t>SRW</a:t>
            </a:r>
          </a:p>
        </p:txBody>
      </p:sp>
      <p:grpSp>
        <p:nvGrpSpPr>
          <p:cNvPr id="5" name="Group 95"/>
          <p:cNvGrpSpPr>
            <a:grpSpLocks/>
          </p:cNvGrpSpPr>
          <p:nvPr/>
        </p:nvGrpSpPr>
        <p:grpSpPr bwMode="auto">
          <a:xfrm>
            <a:off x="1409700" y="1255733"/>
            <a:ext cx="3511550" cy="966787"/>
            <a:chOff x="888" y="1047"/>
            <a:chExt cx="2212" cy="609"/>
          </a:xfrm>
        </p:grpSpPr>
        <p:sp>
          <p:nvSpPr>
            <p:cNvPr id="107532" name="Text Box 66"/>
            <p:cNvSpPr txBox="1">
              <a:spLocks noChangeArrowheads="1"/>
            </p:cNvSpPr>
            <p:nvPr/>
          </p:nvSpPr>
          <p:spPr bwMode="auto">
            <a:xfrm>
              <a:off x="1773" y="1047"/>
              <a:ext cx="457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>
                  <a:solidFill>
                    <a:srgbClr val="003399"/>
                  </a:solidFill>
                  <a:latin typeface="Times New Roman" pitchFamily="18" charset="0"/>
                </a:rPr>
                <a:t>B</a:t>
              </a:r>
              <a:r>
                <a:rPr lang="en-US" sz="2400">
                  <a:solidFill>
                    <a:srgbClr val="003399"/>
                  </a:solidFill>
                  <a:latin typeface="Times New Roman" pitchFamily="18" charset="0"/>
                </a:rPr>
                <a:t>(</a:t>
              </a:r>
              <a:r>
                <a:rPr lang="en-US" sz="2400" b="1">
                  <a:solidFill>
                    <a:srgbClr val="003399"/>
                  </a:solidFill>
                  <a:latin typeface="Times New Roman" pitchFamily="18" charset="0"/>
                </a:rPr>
                <a:t>r</a:t>
              </a:r>
              <a:r>
                <a:rPr lang="en-US" sz="2400">
                  <a:solidFill>
                    <a:srgbClr val="003399"/>
                  </a:solidFill>
                  <a:latin typeface="Times New Roman" pitchFamily="18" charset="0"/>
                </a:rPr>
                <a:t>)</a:t>
              </a:r>
            </a:p>
          </p:txBody>
        </p:sp>
        <p:grpSp>
          <p:nvGrpSpPr>
            <p:cNvPr id="107533" name="Group 93"/>
            <p:cNvGrpSpPr>
              <a:grpSpLocks/>
            </p:cNvGrpSpPr>
            <p:nvPr/>
          </p:nvGrpSpPr>
          <p:grpSpPr bwMode="auto">
            <a:xfrm>
              <a:off x="888" y="1462"/>
              <a:ext cx="2212" cy="194"/>
              <a:chOff x="888" y="1462"/>
              <a:chExt cx="2212" cy="194"/>
            </a:xfrm>
          </p:grpSpPr>
          <p:sp>
            <p:nvSpPr>
              <p:cNvPr id="107534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1633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35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1705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36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2066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37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1777" y="1488"/>
                <a:ext cx="49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38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1561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39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2138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40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1850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41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1922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42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1994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43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2210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44" name="Rectangle 51"/>
              <p:cNvSpPr>
                <a:spLocks noChangeAspect="1" noChangeArrowheads="1"/>
              </p:cNvSpPr>
              <p:nvPr/>
            </p:nvSpPr>
            <p:spPr bwMode="auto">
              <a:xfrm>
                <a:off x="2282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45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2354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46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2427" y="1488"/>
                <a:ext cx="48" cy="96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47" name="Rectangle 55"/>
              <p:cNvSpPr>
                <a:spLocks noChangeAspect="1" noChangeArrowheads="1"/>
              </p:cNvSpPr>
              <p:nvPr/>
            </p:nvSpPr>
            <p:spPr bwMode="auto">
              <a:xfrm rot="353953" flipH="1">
                <a:off x="2691" y="1462"/>
                <a:ext cx="409" cy="192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7548" name="Rectangle 33"/>
              <p:cNvSpPr>
                <a:spLocks noChangeAspect="1" noChangeArrowheads="1"/>
              </p:cNvSpPr>
              <p:nvPr/>
            </p:nvSpPr>
            <p:spPr bwMode="auto">
              <a:xfrm rot="-353953">
                <a:off x="888" y="1464"/>
                <a:ext cx="457" cy="192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>
                  <a:solidFill>
                    <a:srgbClr val="006699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9314" name="AutoShape 98"/>
          <p:cNvSpPr>
            <a:spLocks/>
          </p:cNvSpPr>
          <p:nvPr/>
        </p:nvSpPr>
        <p:spPr bwMode="auto">
          <a:xfrm>
            <a:off x="6448425" y="3059133"/>
            <a:ext cx="549275" cy="998537"/>
          </a:xfrm>
          <a:prstGeom prst="rightBrace">
            <a:avLst>
              <a:gd name="adj1" fmla="val 15149"/>
              <a:gd name="adj2" fmla="val 50000"/>
            </a:avLst>
          </a:prstGeom>
          <a:noFill/>
          <a:ln w="25400">
            <a:solidFill>
              <a:srgbClr val="003399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6699"/>
              </a:solidFill>
              <a:latin typeface="Times New Roman" pitchFamily="18" charset="0"/>
            </a:endParaRPr>
          </a:p>
        </p:txBody>
      </p:sp>
      <p:sp>
        <p:nvSpPr>
          <p:cNvPr id="107531" name="AutoShape 99"/>
          <p:cNvSpPr>
            <a:spLocks/>
          </p:cNvSpPr>
          <p:nvPr/>
        </p:nvSpPr>
        <p:spPr bwMode="auto">
          <a:xfrm>
            <a:off x="6450013" y="4251590"/>
            <a:ext cx="549275" cy="1735015"/>
          </a:xfrm>
          <a:prstGeom prst="rightBrace">
            <a:avLst>
              <a:gd name="adj1" fmla="val 16883"/>
              <a:gd name="adj2" fmla="val 50000"/>
            </a:avLst>
          </a:prstGeom>
          <a:noFill/>
          <a:ln w="25400">
            <a:solidFill>
              <a:srgbClr val="003399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6699"/>
              </a:solidFill>
              <a:latin typeface="Times New Roman" pitchFamily="18" charset="0"/>
            </a:endParaRPr>
          </a:p>
        </p:txBody>
      </p:sp>
      <p:sp>
        <p:nvSpPr>
          <p:cNvPr id="53" name="Text Box 89"/>
          <p:cNvSpPr txBox="1">
            <a:spLocks noChangeArrowheads="1"/>
          </p:cNvSpPr>
          <p:nvPr/>
        </p:nvSpPr>
        <p:spPr bwMode="auto">
          <a:xfrm>
            <a:off x="6982214" y="5479420"/>
            <a:ext cx="1810111" cy="923330"/>
          </a:xfrm>
          <a:prstGeom prst="rect">
            <a:avLst/>
          </a:prstGeom>
          <a:noFill/>
          <a:ln w="190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+mn-cs"/>
              </a:rPr>
              <a:t>Started at ESRF 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+mn-cs"/>
              </a:rPr>
              <a:t>thanks to 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/>
                <a:cs typeface="+mn-cs"/>
              </a:rPr>
              <a:t>Pascal Elleaume </a:t>
            </a:r>
          </a:p>
        </p:txBody>
      </p:sp>
      <p:pic>
        <p:nvPicPr>
          <p:cNvPr id="54" name="Picture 8" descr="C:\Papers\MouradWorkshop\esrf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259" y="4005138"/>
            <a:ext cx="6334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3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93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9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  <p:bldP spid="9305" grpId="0"/>
      <p:bldP spid="93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2EF3D-A20F-442E-AB28-C879FF5EDB05}" type="slidenum">
              <a:rPr lang="en-US"/>
              <a:pPr/>
              <a:t>6</a:t>
            </a:fld>
            <a:endParaRPr lang="en-US"/>
          </a:p>
        </p:txBody>
      </p:sp>
      <p:pic>
        <p:nvPicPr>
          <p:cNvPr id="4097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6370" y="117203"/>
            <a:ext cx="578197" cy="910828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/>
          </p:cNvSpPr>
          <p:nvPr/>
        </p:nvSpPr>
        <p:spPr bwMode="auto">
          <a:xfrm>
            <a:off x="117203" y="6539880"/>
            <a:ext cx="8902898" cy="232172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b"/>
          <a:lstStyle/>
          <a:p>
            <a:pPr>
              <a:lnSpc>
                <a:spcPct val="110000"/>
              </a:lnSpc>
            </a:pPr>
            <a:r>
              <a:rPr lang="en-US" sz="800" dirty="0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Friday, 13th July, 2012, SRI 2012, Lyon France</a:t>
            </a:r>
          </a:p>
          <a:p>
            <a:pPr>
              <a:lnSpc>
                <a:spcPct val="110000"/>
              </a:lnSpc>
            </a:pPr>
            <a:r>
              <a:rPr lang="en-US" sz="800" dirty="0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Adrian P. Mancuso, Leading Scientist Single Particles, clusters and </a:t>
            </a:r>
            <a:r>
              <a:rPr lang="en-US" sz="800" dirty="0" err="1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Biomolecules</a:t>
            </a:r>
            <a:r>
              <a:rPr lang="en-US" sz="800" dirty="0" smtClean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 (SPB) instrument, European XFEL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14971" y="6474024"/>
            <a:ext cx="8905131" cy="111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 dirty="0" smtClean="0">
              <a:solidFill>
                <a:srgbClr val="261748"/>
              </a:solidFill>
              <a:cs typeface="Arial" charset="0"/>
              <a:sym typeface="Arial" pitchFamily="34" charset="0"/>
            </a:endParaRPr>
          </a:p>
        </p:txBody>
      </p:sp>
      <p:sp>
        <p:nvSpPr>
          <p:cNvPr id="4100" name="Rectangle 4"/>
          <p:cNvSpPr>
            <a:spLocks/>
          </p:cNvSpPr>
          <p:nvPr/>
        </p:nvSpPr>
        <p:spPr bwMode="auto">
          <a:xfrm>
            <a:off x="1092772" y="116087"/>
            <a:ext cx="7284393" cy="915293"/>
          </a:xfrm>
          <a:prstGeom prst="rect">
            <a:avLst/>
          </a:prstGeom>
          <a:solidFill>
            <a:schemeClr val="accent1"/>
          </a:solidFill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2400" dirty="0" smtClean="0">
              <a:solidFill>
                <a:srgbClr val="261748"/>
              </a:solidFill>
              <a:cs typeface="Arial" charset="0"/>
              <a:sym typeface="Arial" pitchFamily="34" charset="0"/>
            </a:endParaRPr>
          </a:p>
        </p:txBody>
      </p:sp>
      <p:sp>
        <p:nvSpPr>
          <p:cNvPr id="4101" name="Rectangle 5"/>
          <p:cNvSpPr>
            <a:spLocks/>
          </p:cNvSpPr>
          <p:nvPr/>
        </p:nvSpPr>
        <p:spPr bwMode="auto">
          <a:xfrm>
            <a:off x="1092771" y="167432"/>
            <a:ext cx="6643688" cy="142875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6796" bIns="0" anchor="b"/>
          <a:lstStyle/>
          <a:p>
            <a:pPr marL="78128">
              <a:lnSpc>
                <a:spcPct val="110000"/>
              </a:lnSpc>
              <a:spcBef>
                <a:spcPts val="545"/>
              </a:spcBef>
            </a:pPr>
            <a:r>
              <a:rPr lang="en-US" sz="1000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Start-to-End </a:t>
            </a:r>
            <a:r>
              <a:rPr lang="en-US" sz="1000" dirty="0" err="1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modelling</a:t>
            </a:r>
            <a:r>
              <a:rPr lang="en-US" sz="1000" dirty="0" smtClean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 project for X-ray Free Electron Laser Scattering Experiments</a:t>
            </a:r>
          </a:p>
        </p:txBody>
      </p:sp>
      <p:pic>
        <p:nvPicPr>
          <p:cNvPr id="4102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203" y="116086"/>
            <a:ext cx="910828" cy="910828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1091654" y="333748"/>
            <a:ext cx="7286625" cy="678656"/>
          </a:xfrm>
          <a:ln/>
        </p:spPr>
        <p:txBody>
          <a:bodyPr rIns="182864"/>
          <a:lstStyle/>
          <a:p>
            <a:r>
              <a:rPr lang="en-US" dirty="0"/>
              <a:t>Single particle imaging at the SPB instrument of the European XFEL–from start to end II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8647287" y="859483"/>
            <a:ext cx="165199" cy="160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88" tIns="32144" rIns="64288" bIns="32144" anchor="b"/>
          <a:lstStyle/>
          <a:p>
            <a:pPr algn="ctr"/>
            <a:fld id="{73579731-7105-4033-82EB-18E737F20950}" type="slidenum">
              <a:rPr lang="en-US" sz="100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pPr algn="ctr"/>
              <a:t>6</a:t>
            </a:fld>
            <a:endParaRPr lang="en-US" sz="1000" dirty="0" smtClean="0">
              <a:solidFill>
                <a:srgbClr val="FFFFFF"/>
              </a:solidFill>
              <a:latin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4105" name="Rectangle 9"/>
          <p:cNvSpPr>
            <a:spLocks/>
          </p:cNvSpPr>
          <p:nvPr/>
        </p:nvSpPr>
        <p:spPr bwMode="auto">
          <a:xfrm>
            <a:off x="1384102" y="6223992"/>
            <a:ext cx="6375797" cy="19645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28572" bIns="0"/>
          <a:lstStyle/>
          <a:p>
            <a:pPr marL="27903"/>
            <a:r>
              <a:rPr lang="en-US" sz="800" dirty="0" smtClean="0">
                <a:solidFill>
                  <a:srgbClr val="261748"/>
                </a:solidFill>
                <a:cs typeface="Arial" pitchFamily="34" charset="0"/>
                <a:sym typeface="Arial" pitchFamily="34" charset="0"/>
              </a:rPr>
              <a:t>Images: </a:t>
            </a:r>
            <a:r>
              <a:rPr lang="en-US" sz="800" dirty="0" smtClean="0">
                <a:solidFill>
                  <a:srgbClr val="261748"/>
                </a:solidFill>
                <a:latin typeface="Arial Italic" charset="0"/>
                <a:cs typeface="Arial Italic" charset="0"/>
                <a:sym typeface="Arial Italic" charset="0"/>
              </a:rPr>
              <a:t>Nature Photonics</a:t>
            </a:r>
            <a:r>
              <a:rPr lang="en-US" sz="800" dirty="0" smtClean="0">
                <a:solidFill>
                  <a:srgbClr val="261748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en-US" sz="800" dirty="0" smtClean="0">
                <a:solidFill>
                  <a:srgbClr val="261748"/>
                </a:solidFill>
                <a:latin typeface="Arial Bold" charset="0"/>
                <a:cs typeface="Arial Bold" charset="0"/>
                <a:sym typeface="Arial Bold" charset="0"/>
              </a:rPr>
              <a:t>4</a:t>
            </a:r>
            <a:r>
              <a:rPr lang="en-US" sz="800" dirty="0" smtClean="0">
                <a:solidFill>
                  <a:srgbClr val="261748"/>
                </a:solidFill>
                <a:cs typeface="Arial" pitchFamily="34" charset="0"/>
                <a:sym typeface="Arial" pitchFamily="34" charset="0"/>
              </a:rPr>
              <a:t>, 814–821 (2010), x-ray-optics.de, pdb.org, J. Phys. B: At. Mol. Opt. Phys. 43 (2010) 194016, SPB CDR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0735" y="4520655"/>
            <a:ext cx="1707802" cy="1020174"/>
            <a:chOff x="0" y="0"/>
            <a:chExt cx="1530" cy="913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 l="839" t="369" b="69041"/>
            <a:stretch>
              <a:fillRect/>
            </a:stretch>
          </p:blipFill>
          <p:spPr bwMode="auto">
            <a:xfrm>
              <a:off x="40" y="0"/>
              <a:ext cx="1412" cy="418"/>
            </a:xfrm>
            <a:prstGeom prst="rect">
              <a:avLst/>
            </a:prstGeom>
            <a:noFill/>
            <a:ln w="28575" cap="flat">
              <a:noFill/>
              <a:round/>
              <a:headEnd/>
              <a:tailEnd/>
            </a:ln>
          </p:spPr>
        </p:pic>
        <p:sp>
          <p:nvSpPr>
            <p:cNvPr id="4107" name="Rectangle 11"/>
            <p:cNvSpPr>
              <a:spLocks/>
            </p:cNvSpPr>
            <p:nvPr/>
          </p:nvSpPr>
          <p:spPr bwMode="auto">
            <a:xfrm>
              <a:off x="0" y="445"/>
              <a:ext cx="1530" cy="46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spAutoFit/>
            </a:bodyPr>
            <a:lstStyle/>
            <a:p>
              <a:pPr marL="40180"/>
              <a:r>
                <a:rPr lang="en-US" sz="1700" dirty="0" smtClean="0">
                  <a:solidFill>
                    <a:srgbClr val="261748"/>
                  </a:solidFill>
                  <a:cs typeface="Arial" pitchFamily="34" charset="0"/>
                  <a:sym typeface="Arial" pitchFamily="34" charset="0"/>
                </a:rPr>
                <a:t>Source radiation</a:t>
              </a:r>
            </a:p>
            <a:p>
              <a:pPr marL="40180"/>
              <a:r>
                <a:rPr lang="en-US" sz="1700" dirty="0" smtClean="0">
                  <a:solidFill>
                    <a:srgbClr val="261748"/>
                  </a:solidFill>
                  <a:cs typeface="Arial" pitchFamily="34" charset="0"/>
                  <a:sym typeface="Arial" pitchFamily="34" charset="0"/>
                </a:rPr>
                <a:t>properties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794869" y="4400105"/>
            <a:ext cx="2672209" cy="1140729"/>
            <a:chOff x="0" y="0"/>
            <a:chExt cx="2393" cy="1021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393" cy="502"/>
            </a:xfrm>
            <a:prstGeom prst="rect">
              <a:avLst/>
            </a:prstGeom>
            <a:noFill/>
            <a:ln w="28575" cap="flat">
              <a:noFill/>
              <a:round/>
              <a:headEnd/>
              <a:tailEnd/>
            </a:ln>
          </p:spPr>
        </p:pic>
        <p:sp>
          <p:nvSpPr>
            <p:cNvPr id="4110" name="Rectangle 14"/>
            <p:cNvSpPr>
              <a:spLocks/>
            </p:cNvSpPr>
            <p:nvPr/>
          </p:nvSpPr>
          <p:spPr bwMode="auto">
            <a:xfrm>
              <a:off x="367" y="553"/>
              <a:ext cx="1705" cy="468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spAutoFit/>
            </a:bodyPr>
            <a:lstStyle/>
            <a:p>
              <a:pPr marL="40180"/>
              <a:r>
                <a:rPr lang="en-US" sz="1700" dirty="0" smtClean="0">
                  <a:solidFill>
                    <a:srgbClr val="261748"/>
                  </a:solidFill>
                  <a:cs typeface="Arial" pitchFamily="34" charset="0"/>
                  <a:sym typeface="Arial" pitchFamily="34" charset="0"/>
                </a:rPr>
                <a:t>Beam propagation</a:t>
              </a:r>
            </a:p>
            <a:p>
              <a:pPr marL="40180"/>
              <a:r>
                <a:rPr lang="en-US" sz="1700" dirty="0" smtClean="0">
                  <a:solidFill>
                    <a:srgbClr val="261748"/>
                  </a:solidFill>
                  <a:cs typeface="Arial" pitchFamily="34" charset="0"/>
                  <a:sym typeface="Arial" pitchFamily="34" charset="0"/>
                </a:rPr>
                <a:t>and x-ray optics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464719" y="4301878"/>
            <a:ext cx="2570634" cy="1701073"/>
            <a:chOff x="0" y="0"/>
            <a:chExt cx="2303" cy="1523"/>
          </a:xfrm>
        </p:grpSpPr>
        <p:pic>
          <p:nvPicPr>
            <p:cNvPr id="4112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0" y="0"/>
              <a:ext cx="550" cy="446"/>
            </a:xfrm>
            <a:prstGeom prst="rect">
              <a:avLst/>
            </a:prstGeom>
            <a:noFill/>
            <a:ln w="28575" cap="flat">
              <a:noFill/>
              <a:round/>
              <a:headEnd/>
              <a:tailEnd/>
            </a:ln>
          </p:spPr>
        </p:pic>
        <p:sp>
          <p:nvSpPr>
            <p:cNvPr id="4113" name="Rectangle 17"/>
            <p:cNvSpPr>
              <a:spLocks/>
            </p:cNvSpPr>
            <p:nvPr/>
          </p:nvSpPr>
          <p:spPr bwMode="auto">
            <a:xfrm>
              <a:off x="0" y="1289"/>
              <a:ext cx="2303" cy="23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spAutoFit/>
            </a:bodyPr>
            <a:lstStyle/>
            <a:p>
              <a:pPr marL="40180"/>
              <a:r>
                <a:rPr lang="en-US" sz="1700" dirty="0" smtClean="0">
                  <a:solidFill>
                    <a:srgbClr val="261748"/>
                  </a:solidFill>
                  <a:cs typeface="Arial" pitchFamily="34" charset="0"/>
                  <a:sym typeface="Arial" pitchFamily="34" charset="0"/>
                </a:rPr>
                <a:t>Photon-matter interaction</a:t>
              </a:r>
            </a:p>
          </p:txBody>
        </p:sp>
        <p:sp>
          <p:nvSpPr>
            <p:cNvPr id="4114" name="Line 18"/>
            <p:cNvSpPr>
              <a:spLocks noChangeShapeType="1"/>
            </p:cNvSpPr>
            <p:nvPr/>
          </p:nvSpPr>
          <p:spPr bwMode="auto">
            <a:xfrm rot="10800000" flipH="1">
              <a:off x="1194" y="547"/>
              <a:ext cx="0" cy="752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 dirty="0" smtClean="0">
                <a:solidFill>
                  <a:srgbClr val="261748"/>
                </a:solidFill>
                <a:cs typeface="Arial" charset="0"/>
                <a:sym typeface="Arial" pitchFamily="34" charset="0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947048" y="3790658"/>
            <a:ext cx="1643063" cy="1747951"/>
            <a:chOff x="0" y="5"/>
            <a:chExt cx="1472" cy="1565"/>
          </a:xfrm>
        </p:grpSpPr>
        <p:pic>
          <p:nvPicPr>
            <p:cNvPr id="4116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 l="10144"/>
            <a:stretch>
              <a:fillRect/>
            </a:stretch>
          </p:blipFill>
          <p:spPr bwMode="auto">
            <a:xfrm>
              <a:off x="228" y="5"/>
              <a:ext cx="742" cy="1371"/>
            </a:xfrm>
            <a:prstGeom prst="rect">
              <a:avLst/>
            </a:prstGeom>
            <a:noFill/>
            <a:ln w="28575" cap="flat">
              <a:noFill/>
              <a:round/>
              <a:headEnd/>
              <a:tailEnd/>
            </a:ln>
          </p:spPr>
        </p:pic>
        <p:sp>
          <p:nvSpPr>
            <p:cNvPr id="4117" name="Rectangle 21"/>
            <p:cNvSpPr>
              <a:spLocks/>
            </p:cNvSpPr>
            <p:nvPr/>
          </p:nvSpPr>
          <p:spPr bwMode="auto">
            <a:xfrm>
              <a:off x="0" y="1336"/>
              <a:ext cx="1472" cy="23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spAutoFit/>
            </a:bodyPr>
            <a:lstStyle/>
            <a:p>
              <a:pPr marL="40180"/>
              <a:r>
                <a:rPr lang="en-US" sz="1700" dirty="0" smtClean="0">
                  <a:solidFill>
                    <a:srgbClr val="261748"/>
                  </a:solidFill>
                  <a:cs typeface="Arial" pitchFamily="34" charset="0"/>
                  <a:sym typeface="Arial" pitchFamily="34" charset="0"/>
                </a:rPr>
                <a:t>Detector effects</a:t>
              </a: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6043167" y="3679032"/>
            <a:ext cx="1984623" cy="2434456"/>
            <a:chOff x="0" y="0"/>
            <a:chExt cx="1778" cy="2181"/>
          </a:xfrm>
        </p:grpSpPr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0" y="0"/>
              <a:ext cx="1440" cy="1340"/>
              <a:chOff x="0" y="0"/>
              <a:chExt cx="1440" cy="1340"/>
            </a:xfrm>
          </p:grpSpPr>
          <p:pic>
            <p:nvPicPr>
              <p:cNvPr id="4119" name="Picture 2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62" y="742"/>
                <a:ext cx="878" cy="598"/>
              </a:xfrm>
              <a:prstGeom prst="rect">
                <a:avLst/>
              </a:prstGeom>
              <a:noFill/>
              <a:ln w="28575" cap="flat">
                <a:noFill/>
                <a:round/>
                <a:headEnd/>
                <a:tailEnd/>
              </a:ln>
            </p:spPr>
          </p:pic>
          <p:sp>
            <p:nvSpPr>
              <p:cNvPr id="4120" name="AutoShape 24"/>
              <p:cNvSpPr>
                <a:spLocks/>
              </p:cNvSpPr>
              <p:nvPr/>
            </p:nvSpPr>
            <p:spPr bwMode="auto">
              <a:xfrm>
                <a:off x="0" y="550"/>
                <a:ext cx="514" cy="395"/>
              </a:xfrm>
              <a:prstGeom prst="rightArrow">
                <a:avLst>
                  <a:gd name="adj1" fmla="val 39398"/>
                  <a:gd name="adj2" fmla="val 50569"/>
                </a:avLst>
              </a:prstGeom>
              <a:solidFill>
                <a:schemeClr val="accent1"/>
              </a:solidFill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 dirty="0" smtClean="0">
                  <a:solidFill>
                    <a:srgbClr val="261748"/>
                  </a:solidFill>
                  <a:cs typeface="Arial" charset="0"/>
                  <a:sym typeface="Arial" pitchFamily="34" charset="0"/>
                </a:endParaRPr>
              </a:p>
            </p:txBody>
          </p:sp>
          <p:pic>
            <p:nvPicPr>
              <p:cNvPr id="4121" name="Picture 2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16737" r="15689"/>
              <a:stretch>
                <a:fillRect/>
              </a:stretch>
            </p:blipFill>
            <p:spPr bwMode="auto">
              <a:xfrm>
                <a:off x="622" y="25"/>
                <a:ext cx="767" cy="64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</p:grpSp>
        <p:sp>
          <p:nvSpPr>
            <p:cNvPr id="4123" name="Rectangle 27"/>
            <p:cNvSpPr>
              <a:spLocks/>
            </p:cNvSpPr>
            <p:nvPr/>
          </p:nvSpPr>
          <p:spPr bwMode="auto">
            <a:xfrm>
              <a:off x="337" y="1712"/>
              <a:ext cx="1441" cy="46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spAutoFit/>
            </a:bodyPr>
            <a:lstStyle/>
            <a:p>
              <a:pPr marL="40180"/>
              <a:r>
                <a:rPr lang="en-US" sz="1700" dirty="0" smtClean="0">
                  <a:solidFill>
                    <a:srgbClr val="261748"/>
                  </a:solidFill>
                  <a:cs typeface="Arial" pitchFamily="34" charset="0"/>
                  <a:sym typeface="Arial" pitchFamily="34" charset="0"/>
                </a:rPr>
                <a:t>Classification &amp;</a:t>
              </a:r>
            </a:p>
            <a:p>
              <a:pPr marL="40180"/>
              <a:r>
                <a:rPr lang="en-US" sz="1700" dirty="0" smtClean="0">
                  <a:solidFill>
                    <a:srgbClr val="261748"/>
                  </a:solidFill>
                  <a:cs typeface="Arial" pitchFamily="34" charset="0"/>
                  <a:sym typeface="Arial" pitchFamily="34" charset="0"/>
                </a:rPr>
                <a:t>3D assembly</a:t>
              </a:r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auto">
            <a:xfrm rot="10800000" flipH="1">
              <a:off x="985" y="1384"/>
              <a:ext cx="0" cy="359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2400" dirty="0" smtClean="0">
                <a:solidFill>
                  <a:srgbClr val="261748"/>
                </a:solidFill>
                <a:cs typeface="Arial" charset="0"/>
                <a:sym typeface="Arial" pitchFamily="34" charset="0"/>
              </a:endParaRPr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536657" y="4266160"/>
            <a:ext cx="1572741" cy="1245647"/>
            <a:chOff x="0" y="0"/>
            <a:chExt cx="1409" cy="1115"/>
          </a:xfrm>
        </p:grpSpPr>
        <p:grpSp>
          <p:nvGrpSpPr>
            <p:cNvPr id="9" name="Group 32"/>
            <p:cNvGrpSpPr>
              <a:grpSpLocks/>
            </p:cNvGrpSpPr>
            <p:nvPr/>
          </p:nvGrpSpPr>
          <p:grpSpPr bwMode="auto">
            <a:xfrm>
              <a:off x="146" y="0"/>
              <a:ext cx="1101" cy="446"/>
              <a:chOff x="0" y="0"/>
              <a:chExt cx="1101" cy="446"/>
            </a:xfrm>
          </p:grpSpPr>
          <p:pic>
            <p:nvPicPr>
              <p:cNvPr id="4126" name="Picture 30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50" y="0"/>
                <a:ext cx="551" cy="446"/>
              </a:xfrm>
              <a:prstGeom prst="rect">
                <a:avLst/>
              </a:prstGeom>
              <a:noFill/>
              <a:ln w="28575" cap="flat">
                <a:noFill/>
                <a:round/>
                <a:headEnd/>
                <a:tailEnd/>
              </a:ln>
            </p:spPr>
          </p:pic>
          <p:sp>
            <p:nvSpPr>
              <p:cNvPr id="4127" name="AutoShape 31"/>
              <p:cNvSpPr>
                <a:spLocks/>
              </p:cNvSpPr>
              <p:nvPr/>
            </p:nvSpPr>
            <p:spPr bwMode="auto">
              <a:xfrm>
                <a:off x="0" y="23"/>
                <a:ext cx="514" cy="395"/>
              </a:xfrm>
              <a:prstGeom prst="rightArrow">
                <a:avLst>
                  <a:gd name="adj1" fmla="val 39398"/>
                  <a:gd name="adj2" fmla="val 50569"/>
                </a:avLst>
              </a:prstGeom>
              <a:solidFill>
                <a:schemeClr val="accent1"/>
              </a:solidFill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2400" dirty="0" smtClean="0">
                  <a:solidFill>
                    <a:srgbClr val="261748"/>
                  </a:solidFill>
                  <a:cs typeface="Arial" charset="0"/>
                  <a:sym typeface="Arial" pitchFamily="34" charset="0"/>
                </a:endParaRPr>
              </a:p>
            </p:txBody>
          </p:sp>
        </p:grpSp>
        <p:sp>
          <p:nvSpPr>
            <p:cNvPr id="4129" name="Rectangle 33"/>
            <p:cNvSpPr>
              <a:spLocks/>
            </p:cNvSpPr>
            <p:nvPr/>
          </p:nvSpPr>
          <p:spPr bwMode="auto">
            <a:xfrm>
              <a:off x="0" y="881"/>
              <a:ext cx="1409" cy="23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57799" bIns="0">
              <a:spAutoFit/>
            </a:bodyPr>
            <a:lstStyle/>
            <a:p>
              <a:pPr marL="40180"/>
              <a:r>
                <a:rPr lang="en-US" sz="1700" dirty="0" smtClean="0">
                  <a:solidFill>
                    <a:srgbClr val="261748"/>
                  </a:solidFill>
                  <a:cs typeface="Arial" pitchFamily="34" charset="0"/>
                  <a:sym typeface="Arial" pitchFamily="34" charset="0"/>
                </a:rPr>
                <a:t>Reconstruction</a:t>
              </a:r>
            </a:p>
          </p:txBody>
        </p:sp>
      </p:grpSp>
      <p:pic>
        <p:nvPicPr>
          <p:cNvPr id="4131" name="Picture 3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570" y="1610693"/>
            <a:ext cx="8742164" cy="1441028"/>
          </a:xfrm>
          <a:prstGeom prst="rect">
            <a:avLst/>
          </a:prstGeom>
          <a:noFill/>
          <a:ln w="28575" cap="flat">
            <a:noFill/>
            <a:round/>
            <a:headEnd/>
            <a:tailEnd/>
          </a:ln>
        </p:spPr>
      </p:pic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4994026" y="1219200"/>
            <a:ext cx="4022969" cy="29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C00000"/>
                </a:solidFill>
                <a:latin typeface="Calibri"/>
                <a:cs typeface="Arial" charset="0"/>
              </a:rPr>
              <a:t>Courtesy of A</a:t>
            </a:r>
            <a:r>
              <a:rPr lang="en-US" sz="1600" kern="0" dirty="0" smtClean="0">
                <a:solidFill>
                  <a:srgbClr val="C00000"/>
                </a:solidFill>
                <a:latin typeface="Calibri"/>
                <a:cs typeface="Arial" charset="0"/>
              </a:rPr>
              <a:t>. P. </a:t>
            </a:r>
            <a:r>
              <a:rPr lang="en-US" sz="1600" kern="0" dirty="0" smtClean="0">
                <a:solidFill>
                  <a:srgbClr val="C00000"/>
                </a:solidFill>
                <a:latin typeface="Calibri"/>
                <a:cs typeface="Arial" charset="0"/>
              </a:rPr>
              <a:t>Mancuso and L. Samoylova</a:t>
            </a:r>
            <a:endParaRPr lang="en-US" sz="1600" kern="0" dirty="0" smtClean="0">
              <a:solidFill>
                <a:srgbClr val="C00000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403"/>
            <a:ext cx="9144000" cy="1045674"/>
          </a:xfrm>
        </p:spPr>
        <p:txBody>
          <a:bodyPr/>
          <a:lstStyle/>
          <a:p>
            <a:pPr algn="ctr">
              <a:lnSpc>
                <a:spcPct val="85000"/>
              </a:lnSpc>
              <a:defRPr/>
            </a:pP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Some Computer Codes for Synchrotron Radiation and X-Ray Optics </a:t>
            </a:r>
            <a:r>
              <a:rPr lang="en-US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Simulation</a:t>
            </a:r>
            <a:endParaRPr lang="en-US" sz="36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6770" y="1443900"/>
            <a:ext cx="8915400" cy="4807601"/>
            <a:chOff x="136770" y="1600200"/>
            <a:chExt cx="8915400" cy="4807601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-198328" y="2686019"/>
              <a:ext cx="154491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Spontaneous</a:t>
              </a:r>
            </a:p>
          </p:txBody>
        </p:sp>
        <p:sp>
          <p:nvSpPr>
            <p:cNvPr id="6" name="Rectangle 3"/>
            <p:cNvSpPr txBox="1">
              <a:spLocks noChangeAspect="1" noChangeArrowheads="1"/>
            </p:cNvSpPr>
            <p:nvPr/>
          </p:nvSpPr>
          <p:spPr bwMode="auto">
            <a:xfrm>
              <a:off x="5413681" y="4267200"/>
              <a:ext cx="34290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285750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ZEMAX 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(Radiant </a:t>
              </a:r>
              <a:r>
                <a:rPr lang="en-US" sz="1600" dirty="0" err="1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Zemax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)</a:t>
              </a:r>
            </a:p>
            <a:p>
              <a:pPr marL="285750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GLAD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(Applied Optics Research)</a:t>
              </a:r>
            </a:p>
            <a:p>
              <a:pPr marL="285750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err="1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VirtualLab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</a:t>
              </a:r>
              <a:r>
                <a:rPr lang="en-US" sz="1600" dirty="0" err="1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LightTrans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)</a:t>
              </a:r>
            </a:p>
            <a:p>
              <a:pPr marL="288925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OSLO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(Sinclair Optics)</a:t>
              </a:r>
            </a:p>
            <a:p>
              <a:pPr marL="288925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Microwave Studio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(CST)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89881" y="5527560"/>
              <a:ext cx="3429000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lnSpc>
                  <a:spcPct val="90000"/>
                </a:lnSpc>
              </a:pPr>
              <a:r>
                <a:rPr lang="en-US" sz="1600" i="1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Commercial codes are expensive, and yet don’t have all functions required for SR / X-ray Optics simulations</a:t>
              </a:r>
            </a:p>
            <a:p>
              <a:pPr marL="0" lvl="1"/>
              <a:endParaRPr lang="en-US" sz="8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endParaRPr>
            </a:p>
          </p:txBody>
        </p:sp>
        <p:grpSp>
          <p:nvGrpSpPr>
            <p:cNvPr id="8" name="Group 20"/>
            <p:cNvGrpSpPr/>
            <p:nvPr/>
          </p:nvGrpSpPr>
          <p:grpSpPr>
            <a:xfrm>
              <a:off x="136770" y="1600200"/>
              <a:ext cx="8915400" cy="4800600"/>
              <a:chOff x="152400" y="1600200"/>
              <a:chExt cx="8915400" cy="480060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152400" y="1600200"/>
                <a:ext cx="4876800" cy="4800600"/>
              </a:xfrm>
              <a:prstGeom prst="roundRect">
                <a:avLst/>
              </a:prstGeom>
              <a:noFill/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105400" y="3810000"/>
                <a:ext cx="3962400" cy="2590800"/>
              </a:xfrm>
              <a:prstGeom prst="roundRect">
                <a:avLst/>
              </a:prstGeom>
              <a:noFill/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3733800" y="1600200"/>
                <a:ext cx="5334000" cy="2133600"/>
              </a:xfrm>
              <a:prstGeom prst="roundRect">
                <a:avLst/>
              </a:prstGeom>
              <a:noFill/>
              <a:ln w="317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171090" y="1627250"/>
                <a:ext cx="1828800" cy="2362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79815" y="1744785"/>
                <a:ext cx="2278185" cy="19597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ectangle 3"/>
            <p:cNvSpPr txBox="1">
              <a:spLocks noChangeAspect="1" noChangeArrowheads="1"/>
            </p:cNvSpPr>
            <p:nvPr/>
          </p:nvSpPr>
          <p:spPr>
            <a:xfrm>
              <a:off x="347908" y="1752600"/>
              <a:ext cx="8094662" cy="4648200"/>
            </a:xfrm>
            <a:prstGeom prst="rect">
              <a:avLst/>
            </a:prstGeom>
          </p:spPr>
          <p:txBody>
            <a:bodyPr/>
            <a:lstStyle/>
            <a:p>
              <a:pPr marL="342900" indent="-342900" eaLnBrk="0" hangingPunct="0">
                <a:lnSpc>
                  <a:spcPct val="75000"/>
                </a:lnSpc>
                <a:spcAft>
                  <a:spcPts val="600"/>
                </a:spcAft>
                <a:buFont typeface="Arial" charset="0"/>
                <a:buChar char="•"/>
                <a:defRPr/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  <a:ea typeface="+mn-ea"/>
                  <a:cs typeface="Arial" charset="0"/>
                </a:rPr>
                <a:t>Synchrotron Radiation</a:t>
              </a:r>
              <a:endParaRPr lang="en-US" sz="2000" dirty="0" smtClean="0">
                <a:solidFill>
                  <a:prstClr val="black"/>
                </a:solidFill>
                <a:latin typeface="Calibri"/>
                <a:ea typeface="+mn-ea"/>
                <a:cs typeface="Arial" charset="0"/>
              </a:endParaRPr>
            </a:p>
            <a:p>
              <a:pPr marL="742950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URGENT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(R .Walker, ELETTRA)</a:t>
              </a:r>
            </a:p>
            <a:p>
              <a:pPr marL="742950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XOP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(M.S. del Rio, ESRF, R. Dejus, APS)</a:t>
              </a:r>
            </a:p>
            <a:p>
              <a:pPr marL="742950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SPECTRA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(T. Tanaka, H. Kitamura, SPring-8) </a:t>
              </a:r>
            </a:p>
            <a:p>
              <a:pPr marL="742950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WAVE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(M. </a:t>
              </a:r>
              <a:r>
                <a:rPr lang="en-US" sz="1600" dirty="0" err="1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Scheer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, BESSY)</a:t>
              </a:r>
            </a:p>
            <a:p>
              <a:pPr marL="742950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B2E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(P. Elleaume, ESRF, 1994)</a:t>
              </a:r>
            </a:p>
            <a:p>
              <a:pPr marL="742950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SRW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(O. </a:t>
              </a:r>
              <a:r>
                <a:rPr lang="en-US" sz="1600" dirty="0" err="1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Chubar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, P. Elleaume, ESRF, 1997-…)</a:t>
              </a:r>
            </a:p>
            <a:p>
              <a:pPr marL="742950" lvl="1" indent="-285750" eaLnBrk="0" hangingPunct="0">
                <a:lnSpc>
                  <a:spcPct val="75000"/>
                </a:lnSpc>
                <a:spcAft>
                  <a:spcPts val="1200"/>
                </a:spcAft>
                <a:buFont typeface="Arial" charset="0"/>
                <a:buChar char="–"/>
                <a:defRPr/>
              </a:pPr>
              <a:r>
                <a:rPr lang="en-US" sz="1600" dirty="0" err="1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SRCalc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(R. Reininger, 2000)</a:t>
              </a:r>
            </a:p>
            <a:p>
              <a:pPr marL="342900" indent="-342900" eaLnBrk="0" hangingPunct="0">
                <a:lnSpc>
                  <a:spcPct val="75000"/>
                </a:lnSpc>
                <a:spcAft>
                  <a:spcPts val="600"/>
                </a:spcAft>
                <a:buFont typeface="Arial" charset="0"/>
                <a:buChar char="•"/>
                <a:defRPr/>
              </a:pPr>
              <a:r>
                <a:rPr lang="en-US" sz="2000" b="1" dirty="0" smtClean="0">
                  <a:solidFill>
                    <a:prstClr val="black"/>
                  </a:solidFill>
                  <a:latin typeface="Calibri"/>
                  <a:ea typeface="+mn-ea"/>
                  <a:cs typeface="Arial" charset="0"/>
                </a:rPr>
                <a:t>Geometrical Ray-Tracing</a:t>
              </a:r>
              <a:endParaRPr lang="en-US" sz="2000" dirty="0" smtClean="0">
                <a:solidFill>
                  <a:prstClr val="black"/>
                </a:solidFill>
                <a:latin typeface="Calibri"/>
                <a:ea typeface="+mn-ea"/>
                <a:cs typeface="Arial" charset="0"/>
              </a:endParaRPr>
            </a:p>
            <a:p>
              <a:pPr marL="742950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SHADOW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(F. </a:t>
              </a:r>
              <a:r>
                <a:rPr lang="en-US" sz="1600" dirty="0" err="1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Cerrina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, M.S. del Rio)</a:t>
              </a:r>
            </a:p>
            <a:p>
              <a:pPr marL="742950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RAY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(F. </a:t>
              </a:r>
              <a:r>
                <a:rPr lang="en-US" sz="1600" dirty="0" err="1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Schäfers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, BESSY)</a:t>
              </a:r>
            </a:p>
            <a:p>
              <a:pPr marL="742950" lvl="1" indent="-285750" eaLnBrk="0" hangingPunct="0">
                <a:lnSpc>
                  <a:spcPct val="75000"/>
                </a:lnSpc>
                <a:spcAft>
                  <a:spcPts val="1200"/>
                </a:spcAft>
                <a:buFont typeface="Arial" charset="0"/>
                <a:buChar char="–"/>
                <a:defRPr/>
              </a:pPr>
              <a:r>
                <a:rPr lang="en-US" sz="1600" dirty="0" err="1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McXtrace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(E. Knudsen, A. Prodi, P. </a:t>
              </a:r>
              <a:r>
                <a:rPr lang="en-US" sz="1600" dirty="0" err="1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Willendrup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, </a:t>
              </a:r>
              <a:b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</a:b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K. Lefmann, Univ. Copenhagen)</a:t>
              </a:r>
            </a:p>
            <a:p>
              <a:pPr marL="342900" indent="-342900" eaLnBrk="0" hangingPunct="0">
                <a:lnSpc>
                  <a:spcPct val="75000"/>
                </a:lnSpc>
                <a:spcAft>
                  <a:spcPts val="600"/>
                </a:spcAft>
                <a:buFont typeface="Arial" charset="0"/>
                <a:buChar char="•"/>
                <a:defRPr/>
              </a:pPr>
              <a:r>
                <a:rPr lang="en-US" sz="2000" b="1" dirty="0" err="1" smtClean="0">
                  <a:solidFill>
                    <a:prstClr val="black"/>
                  </a:solidFill>
                  <a:latin typeface="Calibri"/>
                  <a:ea typeface="+mn-ea"/>
                  <a:cs typeface="Arial" charset="0"/>
                </a:rPr>
                <a:t>Wavefront</a:t>
              </a:r>
              <a:r>
                <a:rPr lang="en-US" sz="2000" b="1" dirty="0" smtClean="0">
                  <a:solidFill>
                    <a:prstClr val="black"/>
                  </a:solidFill>
                  <a:latin typeface="Calibri"/>
                  <a:ea typeface="+mn-ea"/>
                  <a:cs typeface="Arial" charset="0"/>
                </a:rPr>
                <a:t> Propagation</a:t>
              </a:r>
              <a:endParaRPr lang="en-US" sz="2000" dirty="0" smtClean="0">
                <a:solidFill>
                  <a:prstClr val="black"/>
                </a:solidFill>
                <a:latin typeface="Calibri"/>
                <a:ea typeface="+mn-ea"/>
                <a:cs typeface="Arial" charset="0"/>
              </a:endParaRPr>
            </a:p>
            <a:p>
              <a:pPr marL="742950" lvl="1" indent="-285750" eaLnBrk="0" hangingPunct="0">
                <a:lnSpc>
                  <a:spcPct val="75000"/>
                </a:lnSpc>
                <a:spcBef>
                  <a:spcPts val="0"/>
                </a:spcBef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PHASE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(J. Bahrdt, BESSY) </a:t>
              </a:r>
            </a:p>
            <a:p>
              <a:pPr marL="742950" lvl="1" indent="-285750" eaLnBrk="0" hangingPunct="0">
                <a:lnSpc>
                  <a:spcPct val="75000"/>
                </a:lnSpc>
                <a:spcBef>
                  <a:spcPts val="0"/>
                </a:spcBef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SRW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(O. </a:t>
              </a:r>
              <a:r>
                <a:rPr lang="en-US" sz="1600" dirty="0" err="1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Chubar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, P. Elleaume, ESRF, 1997-…)</a:t>
              </a:r>
            </a:p>
            <a:p>
              <a:pPr marL="742950" lvl="1" indent="-285750" eaLnBrk="0" hangingPunct="0">
                <a:lnSpc>
                  <a:spcPct val="75000"/>
                </a:lnSpc>
                <a:spcBef>
                  <a:spcPts val="0"/>
                </a:spcBef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Code of J. Krzywinski et. al. (SLAC)</a:t>
              </a:r>
            </a:p>
            <a:p>
              <a:pPr marL="742950" lvl="1" indent="-285750" eaLnBrk="0" hangingPunct="0">
                <a:lnSpc>
                  <a:spcPct val="75000"/>
                </a:lnSpc>
                <a:spcBef>
                  <a:spcPts val="0"/>
                </a:spcBef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Code of L. Poyneer et. al. (LLNL) </a:t>
              </a:r>
            </a:p>
          </p:txBody>
        </p:sp>
        <p:sp>
          <p:nvSpPr>
            <p:cNvPr id="15" name="Rectangle 3"/>
            <p:cNvSpPr txBox="1">
              <a:spLocks noChangeAspect="1" noChangeArrowheads="1"/>
            </p:cNvSpPr>
            <p:nvPr/>
          </p:nvSpPr>
          <p:spPr bwMode="auto">
            <a:xfrm>
              <a:off x="5413681" y="2170725"/>
              <a:ext cx="35052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marL="288925" lvl="1" indent="-285750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kern="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GENESIS</a:t>
              </a:r>
              <a:r>
                <a:rPr lang="en-US" sz="1600" kern="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 (S. Reiche, DESY/UCLA/PSI, </a:t>
              </a:r>
              <a:br>
                <a:rPr lang="en-US" sz="1600" kern="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</a:br>
              <a:r>
                <a:rPr lang="en-US" sz="1600" kern="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~1990-…)</a:t>
              </a:r>
              <a:endParaRPr lang="en-US" sz="1600" dirty="0" smtClean="0">
                <a:solidFill>
                  <a:srgbClr val="372DFD"/>
                </a:solidFill>
                <a:latin typeface="Calibri"/>
                <a:ea typeface="+mn-ea"/>
                <a:cs typeface="Arial" charset="0"/>
              </a:endParaRPr>
            </a:p>
            <a:p>
              <a:pPr marL="288925" lvl="1" indent="-282575" eaLnBrk="0" hangingPunct="0">
                <a:lnSpc>
                  <a:spcPct val="75000"/>
                </a:lnSpc>
                <a:spcAft>
                  <a:spcPts val="4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GINGER 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(W.M. </a:t>
              </a:r>
              <a:r>
                <a:rPr lang="en-US" sz="1600" dirty="0" err="1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Fawley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, LBNL, </a:t>
              </a:r>
              <a:b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</a:b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~1986-…)</a:t>
              </a:r>
            </a:p>
            <a:p>
              <a:pPr marL="288925" lvl="1" indent="-285750" eaLnBrk="0" hangingPunct="0">
                <a:lnSpc>
                  <a:spcPct val="75000"/>
                </a:lnSpc>
                <a:spcAft>
                  <a:spcPts val="600"/>
                </a:spcAft>
                <a:buFont typeface="Arial" charset="0"/>
                <a:buChar char="–"/>
                <a:defRPr/>
              </a:pPr>
              <a:r>
                <a:rPr lang="en-US" sz="1600" dirty="0" smtClean="0">
                  <a:solidFill>
                    <a:srgbClr val="372DF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FAST </a:t>
              </a:r>
              <a:r>
                <a:rPr lang="en-US" sz="1600" dirty="0" smtClean="0">
                  <a:solidFill>
                    <a:srgbClr val="372DFD"/>
                  </a:solidFill>
                  <a:latin typeface="Calibri"/>
                  <a:ea typeface="+mn-ea"/>
                  <a:cs typeface="Arial" charset="0"/>
                </a:rPr>
                <a:t>(M. Yurkov, E. Schneidmiller, DESY, ~1990-…)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4615673" y="2591917"/>
              <a:ext cx="1195905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SASE (3D)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37770" y="1600200"/>
              <a:ext cx="7224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Free</a:t>
              </a:r>
              <a:endParaRPr lang="en-US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39000" y="3805535"/>
              <a:ext cx="16722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+mn-ea"/>
                  <a:cs typeface="Arial" charset="0"/>
                </a:rPr>
                <a:t>Commercial</a:t>
              </a:r>
              <a:endParaRPr lang="en-US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Arial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 descr="C:\SR_Magnets\CalcSR\IR\NSLSII_IR\graphs_June12_2012\int_bm90_prof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256088"/>
            <a:ext cx="4954588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2" descr="C:\SR_Magnets\CalcSR\IR\NSLSII_IR\graphs_June12_2012\int_bm90_cuts_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0663" y="1371600"/>
            <a:ext cx="49609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400" b="1" spc="-2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IR SR / ER Intensity Distributions in Transverse Plane </a:t>
            </a:r>
            <a:r>
              <a:rPr lang="en-US" sz="3400" b="1" spc="-2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/>
            </a:r>
            <a:br>
              <a:rPr lang="en-US" sz="3400" b="1" spc="-2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US" sz="3400" b="1" spc="-2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at </a:t>
            </a:r>
            <a:r>
              <a:rPr lang="en-US" sz="3400" b="1" spc="-2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M1 </a:t>
            </a:r>
            <a:r>
              <a:rPr lang="en-US" sz="3400" b="1" spc="-2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of an Infrared </a:t>
            </a:r>
            <a:r>
              <a:rPr lang="en-US" sz="3400" b="1" spc="-2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Beamline</a:t>
            </a:r>
            <a:r>
              <a:rPr lang="en-US" sz="3400" b="1" spc="-2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 of NSLS-II</a:t>
            </a:r>
            <a:endParaRPr lang="en-US" sz="3400" b="1" spc="-2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495800" y="1143000"/>
            <a:ext cx="426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Intensity Cuts by the Horizontal Median Plane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95800" y="3810000"/>
            <a:ext cx="4191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Intensity Profiles (obtained by integration of </a:t>
            </a:r>
            <a:b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</a:br>
            <a:r>
              <a:rPr lang="en-U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2D distributions over vertical position within M1)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90525" y="865188"/>
            <a:ext cx="3417888" cy="5975350"/>
            <a:chOff x="390018" y="865267"/>
            <a:chExt cx="3417800" cy="5976038"/>
          </a:xfrm>
        </p:grpSpPr>
        <p:pic>
          <p:nvPicPr>
            <p:cNvPr id="129035" name="Picture 9" descr="C:\SR_Magnets\CalcSR\IR\NSLSII_IR\graphs_June12_2012\int_bm90_wl10mic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7515" y="865267"/>
              <a:ext cx="3390192" cy="2056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036" name="Picture 7" descr="C:\SR_Magnets\CalcSR\IR\NSLSII_IR\graphs_June12_2012\int_bm90_wl100mic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0018" y="2820814"/>
              <a:ext cx="3400000" cy="2056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037" name="Picture 8" descr="C:\SR_Magnets\CalcSR\IR\NSLSII_IR\graphs_June12_2012\int_bm90_wl1mm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7823" y="4784958"/>
              <a:ext cx="3399995" cy="2056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818731" y="6274502"/>
              <a:ext cx="1849390" cy="3080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C050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F = 3.8x10</a:t>
              </a:r>
              <a:r>
                <a:rPr lang="en-US" sz="1400" b="1" baseline="30000" dirty="0">
                  <a:solidFill>
                    <a:srgbClr val="C050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13</a:t>
              </a:r>
              <a:r>
                <a:rPr lang="en-US" sz="1400" b="1" dirty="0">
                  <a:solidFill>
                    <a:srgbClr val="C050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 ph/s/.1%bw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40956" y="4342292"/>
              <a:ext cx="1847802" cy="3080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C050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F = 1.0x10</a:t>
              </a:r>
              <a:r>
                <a:rPr lang="en-US" sz="1400" b="1" baseline="30000" dirty="0">
                  <a:solidFill>
                    <a:srgbClr val="C050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14</a:t>
              </a:r>
              <a:r>
                <a:rPr lang="en-US" sz="1400" b="1" dirty="0">
                  <a:solidFill>
                    <a:srgbClr val="C050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 ph/s/.1%bw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12381" y="2371977"/>
              <a:ext cx="1847802" cy="3080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rgbClr val="C050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F = 2.0x10</a:t>
              </a:r>
              <a:r>
                <a:rPr lang="en-US" sz="1400" b="1" baseline="30000" dirty="0">
                  <a:solidFill>
                    <a:srgbClr val="C050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14</a:t>
              </a:r>
              <a:r>
                <a:rPr lang="en-US" sz="1400" b="1" dirty="0">
                  <a:solidFill>
                    <a:srgbClr val="C0504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  <a:cs typeface="Arial" charset="0"/>
                </a:rPr>
                <a:t> ph/s/.1%bw</a:t>
              </a:r>
            </a:p>
          </p:txBody>
        </p:sp>
      </p:grpSp>
      <p:sp>
        <p:nvSpPr>
          <p:cNvPr id="129032" name="TextBox 13"/>
          <p:cNvSpPr txBox="1">
            <a:spLocks noChangeArrowheads="1"/>
          </p:cNvSpPr>
          <p:nvPr/>
        </p:nvSpPr>
        <p:spPr bwMode="auto">
          <a:xfrm>
            <a:off x="4554538" y="881063"/>
            <a:ext cx="45132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66FF"/>
                </a:solidFill>
                <a:latin typeface="Arial Narrow" pitchFamily="34" charset="0"/>
              </a:rPr>
              <a:t>B = 0.4 T; Collection Aperture: ~50 mrad (h) x 35 mrad (v) </a:t>
            </a:r>
          </a:p>
        </p:txBody>
      </p:sp>
      <p:sp>
        <p:nvSpPr>
          <p:cNvPr id="129033" name="TextBox 17"/>
          <p:cNvSpPr txBox="1">
            <a:spLocks noChangeArrowheads="1"/>
          </p:cNvSpPr>
          <p:nvPr/>
        </p:nvSpPr>
        <p:spPr bwMode="auto">
          <a:xfrm>
            <a:off x="2438400" y="5840413"/>
            <a:ext cx="6705600" cy="4841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en-US" sz="1500">
                <a:solidFill>
                  <a:srgbClr val="3366FF"/>
                </a:solidFill>
                <a:latin typeface="Arial Narrow" pitchFamily="34" charset="0"/>
              </a:rPr>
              <a:t>Similar IR beamlines exist at ANKA, ESRF, SOLEIL, Jlab</a:t>
            </a:r>
            <a:br>
              <a:rPr lang="en-US" sz="1500">
                <a:solidFill>
                  <a:srgbClr val="3366FF"/>
                </a:solidFill>
                <a:latin typeface="Arial Narrow" pitchFamily="34" charset="0"/>
              </a:rPr>
            </a:br>
            <a:r>
              <a:rPr lang="en-US" sz="1500">
                <a:solidFill>
                  <a:srgbClr val="3366FF"/>
                </a:solidFill>
                <a:latin typeface="Arial Narrow" pitchFamily="34" charset="0"/>
              </a:rPr>
              <a:t>NSLS-II version will offer higher flux (because of lower field in BM and larger vertical aperture)</a:t>
            </a:r>
          </a:p>
        </p:txBody>
      </p:sp>
      <p:sp>
        <p:nvSpPr>
          <p:cNvPr id="129034" name="TextBox 18"/>
          <p:cNvSpPr txBox="1">
            <a:spLocks noChangeArrowheads="1"/>
          </p:cNvSpPr>
          <p:nvPr/>
        </p:nvSpPr>
        <p:spPr bwMode="auto">
          <a:xfrm>
            <a:off x="2913063" y="6511925"/>
            <a:ext cx="38544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3366FF"/>
                </a:solidFill>
                <a:latin typeface="Arial Narrow" pitchFamily="34" charset="0"/>
              </a:rPr>
              <a:t>P. Dumas (SOLEIL), R. Carr, L. Miller (BNL)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9" name="Group 4"/>
          <p:cNvGrpSpPr>
            <a:grpSpLocks noChangeAspect="1"/>
          </p:cNvGrpSpPr>
          <p:nvPr/>
        </p:nvGrpSpPr>
        <p:grpSpPr bwMode="auto">
          <a:xfrm>
            <a:off x="6962775" y="1522413"/>
            <a:ext cx="2000250" cy="639762"/>
            <a:chOff x="4080" y="336"/>
            <a:chExt cx="1200" cy="384"/>
          </a:xfrm>
        </p:grpSpPr>
        <p:sp>
          <p:nvSpPr>
            <p:cNvPr id="23597" name="Line 5"/>
            <p:cNvSpPr>
              <a:spLocks noChangeShapeType="1"/>
            </p:cNvSpPr>
            <p:nvPr/>
          </p:nvSpPr>
          <p:spPr bwMode="auto">
            <a:xfrm>
              <a:off x="4176" y="528"/>
              <a:ext cx="110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Dot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8" name="Oval 6"/>
            <p:cNvSpPr>
              <a:spLocks noChangeArrowheads="1"/>
            </p:cNvSpPr>
            <p:nvPr/>
          </p:nvSpPr>
          <p:spPr bwMode="auto">
            <a:xfrm>
              <a:off x="4704" y="336"/>
              <a:ext cx="48" cy="38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6699"/>
                </a:solidFill>
                <a:latin typeface="Times New Roman" pitchFamily="18" charset="0"/>
              </a:endParaRPr>
            </a:p>
          </p:txBody>
        </p:sp>
        <p:sp>
          <p:nvSpPr>
            <p:cNvPr id="23599" name="Line 7"/>
            <p:cNvSpPr>
              <a:spLocks noChangeShapeType="1"/>
            </p:cNvSpPr>
            <p:nvPr/>
          </p:nvSpPr>
          <p:spPr bwMode="auto">
            <a:xfrm flipV="1">
              <a:off x="4176" y="432"/>
              <a:ext cx="52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0" name="Line 8"/>
            <p:cNvSpPr>
              <a:spLocks noChangeShapeType="1"/>
            </p:cNvSpPr>
            <p:nvPr/>
          </p:nvSpPr>
          <p:spPr bwMode="auto">
            <a:xfrm>
              <a:off x="4176" y="528"/>
              <a:ext cx="528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1" name="Line 9"/>
            <p:cNvSpPr>
              <a:spLocks noChangeShapeType="1"/>
            </p:cNvSpPr>
            <p:nvPr/>
          </p:nvSpPr>
          <p:spPr bwMode="auto">
            <a:xfrm>
              <a:off x="4080" y="528"/>
              <a:ext cx="144" cy="0"/>
            </a:xfrm>
            <a:prstGeom prst="line">
              <a:avLst/>
            </a:prstGeom>
            <a:noFill/>
            <a:ln w="50800">
              <a:solidFill>
                <a:srgbClr val="FE2A52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2" name="Line 10"/>
            <p:cNvSpPr>
              <a:spLocks noChangeShapeType="1"/>
            </p:cNvSpPr>
            <p:nvPr/>
          </p:nvSpPr>
          <p:spPr bwMode="auto">
            <a:xfrm>
              <a:off x="4752" y="432"/>
              <a:ext cx="528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3" name="Line 11"/>
            <p:cNvSpPr>
              <a:spLocks noChangeShapeType="1"/>
            </p:cNvSpPr>
            <p:nvPr/>
          </p:nvSpPr>
          <p:spPr bwMode="auto">
            <a:xfrm flipV="1">
              <a:off x="4752" y="552"/>
              <a:ext cx="528" cy="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4" name="Line 12"/>
            <p:cNvSpPr>
              <a:spLocks noChangeShapeType="1"/>
            </p:cNvSpPr>
            <p:nvPr/>
          </p:nvSpPr>
          <p:spPr bwMode="auto">
            <a:xfrm>
              <a:off x="5280" y="43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Text Box 16"/>
          <p:cNvSpPr txBox="1">
            <a:spLocks noChangeArrowheads="1"/>
          </p:cNvSpPr>
          <p:nvPr/>
        </p:nvSpPr>
        <p:spPr bwMode="auto">
          <a:xfrm>
            <a:off x="50800" y="1330325"/>
            <a:ext cx="2362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E-Beam Energy: 3 GeV</a:t>
            </a:r>
            <a:br>
              <a:rPr lang="en-US" sz="1400">
                <a:solidFill>
                  <a:srgbClr val="003399"/>
                </a:solidFill>
                <a:latin typeface="Arial Narrow" pitchFamily="34" charset="0"/>
              </a:rPr>
            </a:b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             Current: 0.5 A</a:t>
            </a:r>
          </a:p>
          <a:p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Undulator  Period: 20 mm</a:t>
            </a:r>
          </a:p>
        </p:txBody>
      </p:sp>
      <p:pic>
        <p:nvPicPr>
          <p:cNvPr id="23561" name="Picture 7" descr="C:\SR_Magnets\CalcSR\NSLSII_Beamlines\HXN\graphs_single_e_foc\ff_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27338"/>
            <a:ext cx="1536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5" descr="C:\SR_Magnets\CalcSR\NSLSII_Beamlines\HXN\graphs_single_e_foc\w_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0" y="4578350"/>
            <a:ext cx="1501775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6" descr="C:\SR_Magnets\CalcSR\NSLSII_Beamlines\HXN\graphs_single_e_foc\ff_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1763" y="2827338"/>
            <a:ext cx="1536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5" descr="C:\SR_Magnets\CalcSR\NSLSII_Beamlines\HXN\graphs_single_e_foc\ff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1938" y="2827338"/>
            <a:ext cx="1536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4" descr="C:\SR_Magnets\CalcSR\NSLSII_Beamlines\HXN\graphs_single_e_foc\ff_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2113" y="2827338"/>
            <a:ext cx="1536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3" descr="C:\SR_Magnets\CalcSR\NSLSII_Beamlines\HXN\graphs_single_e_foc\ff_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02288" y="2827338"/>
            <a:ext cx="15367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7050088" y="2478088"/>
            <a:ext cx="20939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Vertical Cuts (x = 0)</a:t>
            </a:r>
          </a:p>
        </p:txBody>
      </p:sp>
      <p:pic>
        <p:nvPicPr>
          <p:cNvPr id="23568" name="Picture 14" descr="C:\SR_Magnets\CalcSR\NSLSII_Beamlines\HXN\graphs_single_e_foc\w_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30338" y="4579938"/>
            <a:ext cx="1501775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13" descr="C:\SR_Magnets\CalcSR\NSLSII_Beamlines\HXN\graphs_single_e_foc\w_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4800" y="4579938"/>
            <a:ext cx="1501775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2" descr="C:\SR_Magnets\CalcSR\NSLSII_Beamlines\HXN\graphs_single_e_foc\w_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33863" y="4575175"/>
            <a:ext cx="15017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1" name="Picture 11" descr="C:\SR_Magnets\CalcSR\NSLSII_Beamlines\HXN\graphs_single_e_foc\w_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34038" y="4573588"/>
            <a:ext cx="15017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2" name="Picture 16" descr="C:\SR_Magnets\CalcSR\NSLSII_Beamlines\HXN\graphs_single_e_foc\w_int_y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8338" y="4557713"/>
            <a:ext cx="2112962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200150" y="4241800"/>
            <a:ext cx="5508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Intensity Distributions in 1:1 Image Plane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1558925" y="938213"/>
            <a:ext cx="5510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UR “Single-Electron” Intensity and “Multi-Electron” Flux</a:t>
            </a:r>
          </a:p>
        </p:txBody>
      </p:sp>
      <p:sp>
        <p:nvSpPr>
          <p:cNvPr id="23575" name="Text Box 16"/>
          <p:cNvSpPr txBox="1">
            <a:spLocks noChangeArrowheads="1"/>
          </p:cNvSpPr>
          <p:nvPr/>
        </p:nvSpPr>
        <p:spPr bwMode="auto">
          <a:xfrm>
            <a:off x="6775450" y="1255713"/>
            <a:ext cx="852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Undulator </a:t>
            </a:r>
          </a:p>
        </p:txBody>
      </p:sp>
      <p:sp>
        <p:nvSpPr>
          <p:cNvPr id="23576" name="Text Box 16"/>
          <p:cNvSpPr txBox="1">
            <a:spLocks noChangeArrowheads="1"/>
          </p:cNvSpPr>
          <p:nvPr/>
        </p:nvSpPr>
        <p:spPr bwMode="auto">
          <a:xfrm>
            <a:off x="7772400" y="1158875"/>
            <a:ext cx="527050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Ideal </a:t>
            </a:r>
            <a:br>
              <a:rPr lang="en-US" sz="1400">
                <a:solidFill>
                  <a:srgbClr val="003399"/>
                </a:solidFill>
                <a:latin typeface="Arial Narrow" pitchFamily="34" charset="0"/>
              </a:rPr>
            </a:b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Lens</a:t>
            </a:r>
          </a:p>
        </p:txBody>
      </p:sp>
      <p:sp>
        <p:nvSpPr>
          <p:cNvPr id="23577" name="Text Box 16"/>
          <p:cNvSpPr txBox="1">
            <a:spLocks noChangeArrowheads="1"/>
          </p:cNvSpPr>
          <p:nvPr/>
        </p:nvSpPr>
        <p:spPr bwMode="auto">
          <a:xfrm>
            <a:off x="8542338" y="1154113"/>
            <a:ext cx="63341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1400">
                <a:solidFill>
                  <a:srgbClr val="003399"/>
                </a:solidFill>
                <a:latin typeface="Arial Narrow" pitchFamily="34" charset="0"/>
              </a:rPr>
              <a:t>1:1 Image Plane</a:t>
            </a:r>
          </a:p>
        </p:txBody>
      </p:sp>
      <p:graphicFrame>
        <p:nvGraphicFramePr>
          <p:cNvPr id="23554" name="Object 79"/>
          <p:cNvGraphicFramePr>
            <a:graphicFrameLocks noChangeAspect="1"/>
          </p:cNvGraphicFramePr>
          <p:nvPr/>
        </p:nvGraphicFramePr>
        <p:xfrm>
          <a:off x="290513" y="6367463"/>
          <a:ext cx="1033462" cy="430212"/>
        </p:xfrm>
        <a:graphic>
          <a:graphicData uri="http://schemas.openxmlformats.org/presentationml/2006/ole">
            <p:oleObj spid="_x0000_s23554" name="Equation" r:id="rId14" imgW="939600" imgH="393480" progId="Equation.3">
              <p:embed/>
            </p:oleObj>
          </a:graphicData>
        </a:graphic>
      </p:graphicFrame>
      <p:graphicFrame>
        <p:nvGraphicFramePr>
          <p:cNvPr id="23555" name="Object 79"/>
          <p:cNvGraphicFramePr>
            <a:graphicFrameLocks noChangeAspect="1"/>
          </p:cNvGraphicFramePr>
          <p:nvPr/>
        </p:nvGraphicFramePr>
        <p:xfrm>
          <a:off x="2025650" y="6373813"/>
          <a:ext cx="488950" cy="430212"/>
        </p:xfrm>
        <a:graphic>
          <a:graphicData uri="http://schemas.openxmlformats.org/presentationml/2006/ole">
            <p:oleObj spid="_x0000_s23555" name="Equation" r:id="rId15" imgW="444240" imgH="393480" progId="Equation.3">
              <p:embed/>
            </p:oleObj>
          </a:graphicData>
        </a:graphic>
      </p:graphicFrame>
      <p:graphicFrame>
        <p:nvGraphicFramePr>
          <p:cNvPr id="23556" name="Object 79"/>
          <p:cNvGraphicFramePr>
            <a:graphicFrameLocks noChangeAspect="1"/>
          </p:cNvGraphicFramePr>
          <p:nvPr/>
        </p:nvGraphicFramePr>
        <p:xfrm>
          <a:off x="3425825" y="6372225"/>
          <a:ext cx="488950" cy="430213"/>
        </p:xfrm>
        <a:graphic>
          <a:graphicData uri="http://schemas.openxmlformats.org/presentationml/2006/ole">
            <p:oleObj spid="_x0000_s23556" name="Equation" r:id="rId16" imgW="444240" imgH="393480" progId="Equation.3">
              <p:embed/>
            </p:oleObj>
          </a:graphicData>
        </a:graphic>
      </p:graphicFrame>
      <p:graphicFrame>
        <p:nvGraphicFramePr>
          <p:cNvPr id="23557" name="Object 79"/>
          <p:cNvGraphicFramePr>
            <a:graphicFrameLocks noChangeAspect="1"/>
          </p:cNvGraphicFramePr>
          <p:nvPr/>
        </p:nvGraphicFramePr>
        <p:xfrm>
          <a:off x="4822825" y="6370638"/>
          <a:ext cx="488950" cy="430212"/>
        </p:xfrm>
        <a:graphic>
          <a:graphicData uri="http://schemas.openxmlformats.org/presentationml/2006/ole">
            <p:oleObj spid="_x0000_s23557" name="Equation" r:id="rId17" imgW="444240" imgH="393480" progId="Equation.3">
              <p:embed/>
            </p:oleObj>
          </a:graphicData>
        </a:graphic>
      </p:graphicFrame>
      <p:graphicFrame>
        <p:nvGraphicFramePr>
          <p:cNvPr id="23558" name="Object 79"/>
          <p:cNvGraphicFramePr>
            <a:graphicFrameLocks noChangeAspect="1"/>
          </p:cNvGraphicFramePr>
          <p:nvPr/>
        </p:nvGraphicFramePr>
        <p:xfrm>
          <a:off x="6218238" y="6369050"/>
          <a:ext cx="503237" cy="430213"/>
        </p:xfrm>
        <a:graphic>
          <a:graphicData uri="http://schemas.openxmlformats.org/presentationml/2006/ole">
            <p:oleObj spid="_x0000_s23558" name="Equation" r:id="rId18" imgW="457200" imgH="393480" progId="Equation.3">
              <p:embed/>
            </p:oleObj>
          </a:graphicData>
        </a:graphic>
      </p:graphicFrame>
      <p:sp>
        <p:nvSpPr>
          <p:cNvPr id="74" name="Text Box 5"/>
          <p:cNvSpPr txBox="1">
            <a:spLocks noChangeArrowheads="1"/>
          </p:cNvSpPr>
          <p:nvPr/>
        </p:nvSpPr>
        <p:spPr bwMode="auto">
          <a:xfrm>
            <a:off x="366713" y="5937250"/>
            <a:ext cx="688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“Phase-Space Volume” Estimation for Vertical Plane</a:t>
            </a:r>
            <a:b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</a:br>
            <a:r>
              <a:rPr lang="en-US" sz="1400" dirty="0">
                <a:solidFill>
                  <a:srgbClr val="003399"/>
                </a:solidFill>
                <a:latin typeface="Arial Narrow" pitchFamily="34" charset="0"/>
                <a:ea typeface="+mn-ea"/>
                <a:cs typeface="Arial" pitchFamily="34" charset="0"/>
              </a:rPr>
              <a:t>(RMS sizes/divergences calculated for the portions of intensity distributions containing 95% of flux)</a:t>
            </a:r>
          </a:p>
        </p:txBody>
      </p:sp>
      <p:pic>
        <p:nvPicPr>
          <p:cNvPr id="23579" name="Picture 17" descr="C:\SR_Magnets\CalcSR\NSLSII_Beamlines\HXN\graphs_single_e_foc\ff_int_y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013575" y="2813050"/>
            <a:ext cx="211455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80" name="Group 75"/>
          <p:cNvGrpSpPr>
            <a:grpSpLocks/>
          </p:cNvGrpSpPr>
          <p:nvPr/>
        </p:nvGrpSpPr>
        <p:grpSpPr bwMode="auto">
          <a:xfrm>
            <a:off x="2025650" y="1300163"/>
            <a:ext cx="4699000" cy="1114425"/>
            <a:chOff x="2025144" y="1299480"/>
            <a:chExt cx="4700001" cy="1115625"/>
          </a:xfrm>
        </p:grpSpPr>
        <p:grpSp>
          <p:nvGrpSpPr>
            <p:cNvPr id="23589" name="Group 67"/>
            <p:cNvGrpSpPr>
              <a:grpSpLocks/>
            </p:cNvGrpSpPr>
            <p:nvPr/>
          </p:nvGrpSpPr>
          <p:grpSpPr bwMode="auto">
            <a:xfrm>
              <a:off x="2025144" y="1299480"/>
              <a:ext cx="4700001" cy="1115625"/>
              <a:chOff x="2025144" y="1604265"/>
              <a:chExt cx="4700001" cy="1115625"/>
            </a:xfrm>
          </p:grpSpPr>
          <p:pic>
            <p:nvPicPr>
              <p:cNvPr id="23591" name="Picture 10" descr="C:\SR_Magnets\CalcSR\NSLSII_Beamlines\HXN\graphs_single_e_foc\spec.png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2025144" y="1604265"/>
                <a:ext cx="4700001" cy="1115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3592" name="Straight Connector 36"/>
              <p:cNvCxnSpPr>
                <a:cxnSpLocks noChangeShapeType="1"/>
              </p:cNvCxnSpPr>
              <p:nvPr/>
            </p:nvCxnSpPr>
            <p:spPr bwMode="auto">
              <a:xfrm rot="5400000">
                <a:off x="4148141" y="2095496"/>
                <a:ext cx="914400" cy="0"/>
              </a:xfrm>
              <a:prstGeom prst="line">
                <a:avLst/>
              </a:prstGeom>
              <a:noFill/>
              <a:ln w="6350" algn="ctr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593" name="Straight Connector 42"/>
              <p:cNvCxnSpPr>
                <a:cxnSpLocks noChangeShapeType="1"/>
              </p:cNvCxnSpPr>
              <p:nvPr/>
            </p:nvCxnSpPr>
            <p:spPr bwMode="auto">
              <a:xfrm rot="5400000">
                <a:off x="4429126" y="2095496"/>
                <a:ext cx="914400" cy="0"/>
              </a:xfrm>
              <a:prstGeom prst="line">
                <a:avLst/>
              </a:prstGeom>
              <a:noFill/>
              <a:ln w="6350" algn="ctr">
                <a:solidFill>
                  <a:srgbClr val="CC9900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594" name="Straight Connector 43"/>
              <p:cNvCxnSpPr>
                <a:cxnSpLocks noChangeShapeType="1"/>
              </p:cNvCxnSpPr>
              <p:nvPr/>
            </p:nvCxnSpPr>
            <p:spPr bwMode="auto">
              <a:xfrm rot="5400000">
                <a:off x="4644871" y="2095496"/>
                <a:ext cx="914400" cy="0"/>
              </a:xfrm>
              <a:prstGeom prst="line">
                <a:avLst/>
              </a:prstGeom>
              <a:noFill/>
              <a:ln w="6350" algn="ctr">
                <a:solidFill>
                  <a:srgbClr val="009999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595" name="Straight Connector 44"/>
              <p:cNvCxnSpPr>
                <a:cxnSpLocks noChangeShapeType="1"/>
              </p:cNvCxnSpPr>
              <p:nvPr/>
            </p:nvCxnSpPr>
            <p:spPr bwMode="auto">
              <a:xfrm rot="5400000">
                <a:off x="4533904" y="2095496"/>
                <a:ext cx="914400" cy="0"/>
              </a:xfrm>
              <a:prstGeom prst="line">
                <a:avLst/>
              </a:prstGeom>
              <a:noFill/>
              <a:ln w="6350" algn="ctr">
                <a:solidFill>
                  <a:srgbClr val="006600"/>
                </a:solidFill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596" name="Straight Connector 45"/>
              <p:cNvCxnSpPr>
                <a:cxnSpLocks noChangeShapeType="1"/>
              </p:cNvCxnSpPr>
              <p:nvPr/>
            </p:nvCxnSpPr>
            <p:spPr bwMode="auto">
              <a:xfrm rot="5400000">
                <a:off x="4976823" y="2095496"/>
                <a:ext cx="914400" cy="0"/>
              </a:xfrm>
              <a:prstGeom prst="line">
                <a:avLst/>
              </a:prstGeom>
              <a:noFill/>
              <a:ln w="6350" algn="ctr">
                <a:solidFill>
                  <a:srgbClr val="9933FF"/>
                </a:solidFill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23590" name="Text Box 16"/>
            <p:cNvSpPr txBox="1">
              <a:spLocks noChangeArrowheads="1"/>
            </p:cNvSpPr>
            <p:nvPr/>
          </p:nvSpPr>
          <p:spPr bwMode="auto">
            <a:xfrm>
              <a:off x="4548543" y="1537542"/>
              <a:ext cx="5236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003399"/>
                  </a:solidFill>
                  <a:latin typeface="Arial Narrow" pitchFamily="34" charset="0"/>
                </a:rPr>
                <a:t>H5</a:t>
              </a:r>
            </a:p>
          </p:txBody>
        </p:sp>
      </p:grpSp>
      <p:cxnSp>
        <p:nvCxnSpPr>
          <p:cNvPr id="23581" name="Straight Arrow Connector 47"/>
          <p:cNvCxnSpPr>
            <a:cxnSpLocks noChangeShapeType="1"/>
          </p:cNvCxnSpPr>
          <p:nvPr/>
        </p:nvCxnSpPr>
        <p:spPr bwMode="auto">
          <a:xfrm rot="10800000" flipV="1">
            <a:off x="1371600" y="2301875"/>
            <a:ext cx="3200400" cy="609600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round/>
            <a:headEnd type="none" w="sm" len="sm"/>
            <a:tailEnd type="stealth" w="med" len="lg"/>
          </a:ln>
        </p:spPr>
      </p:cxnSp>
      <p:cxnSp>
        <p:nvCxnSpPr>
          <p:cNvPr id="23582" name="Straight Arrow Connector 49"/>
          <p:cNvCxnSpPr>
            <a:cxnSpLocks noChangeShapeType="1"/>
          </p:cNvCxnSpPr>
          <p:nvPr/>
        </p:nvCxnSpPr>
        <p:spPr bwMode="auto">
          <a:xfrm>
            <a:off x="2971800" y="2446338"/>
            <a:ext cx="914400" cy="914400"/>
          </a:xfrm>
          <a:prstGeom prst="straightConnector1">
            <a:avLst/>
          </a:prstGeom>
          <a:noFill/>
          <a:ln w="19050" algn="ctr">
            <a:noFill/>
            <a:round/>
            <a:headEnd type="none" w="sm" len="sm"/>
            <a:tailEnd type="arrow" w="med" len="med"/>
          </a:ln>
        </p:spPr>
      </p:cxnSp>
      <p:cxnSp>
        <p:nvCxnSpPr>
          <p:cNvPr id="23583" name="Straight Arrow Connector 52"/>
          <p:cNvCxnSpPr>
            <a:cxnSpLocks noChangeShapeType="1"/>
          </p:cNvCxnSpPr>
          <p:nvPr/>
        </p:nvCxnSpPr>
        <p:spPr bwMode="auto">
          <a:xfrm rot="10800000" flipV="1">
            <a:off x="2743200" y="2301875"/>
            <a:ext cx="2133600" cy="609600"/>
          </a:xfrm>
          <a:prstGeom prst="straightConnector1">
            <a:avLst/>
          </a:prstGeom>
          <a:noFill/>
          <a:ln w="3175" algn="ctr">
            <a:solidFill>
              <a:srgbClr val="CC9900"/>
            </a:solidFill>
            <a:round/>
            <a:headEnd type="none" w="sm" len="sm"/>
            <a:tailEnd type="stealth" w="med" len="lg"/>
          </a:ln>
        </p:spPr>
      </p:cxnSp>
      <p:cxnSp>
        <p:nvCxnSpPr>
          <p:cNvPr id="23584" name="Straight Arrow Connector 56"/>
          <p:cNvCxnSpPr>
            <a:cxnSpLocks noChangeShapeType="1"/>
          </p:cNvCxnSpPr>
          <p:nvPr/>
        </p:nvCxnSpPr>
        <p:spPr bwMode="auto">
          <a:xfrm rot="10800000" flipV="1">
            <a:off x="4133850" y="2301875"/>
            <a:ext cx="838200" cy="609600"/>
          </a:xfrm>
          <a:prstGeom prst="straightConnector1">
            <a:avLst/>
          </a:prstGeom>
          <a:noFill/>
          <a:ln w="3175" algn="ctr">
            <a:solidFill>
              <a:srgbClr val="006600"/>
            </a:solidFill>
            <a:round/>
            <a:headEnd type="none" w="sm" len="sm"/>
            <a:tailEnd type="stealth" w="med" len="lg"/>
          </a:ln>
        </p:spPr>
      </p:cxnSp>
      <p:cxnSp>
        <p:nvCxnSpPr>
          <p:cNvPr id="23585" name="Straight Arrow Connector 61"/>
          <p:cNvCxnSpPr>
            <a:cxnSpLocks noChangeShapeType="1"/>
          </p:cNvCxnSpPr>
          <p:nvPr/>
        </p:nvCxnSpPr>
        <p:spPr bwMode="auto">
          <a:xfrm rot="5400000">
            <a:off x="4796632" y="2605881"/>
            <a:ext cx="609600" cy="1587"/>
          </a:xfrm>
          <a:prstGeom prst="straightConnector1">
            <a:avLst/>
          </a:prstGeom>
          <a:noFill/>
          <a:ln w="3175" algn="ctr">
            <a:solidFill>
              <a:srgbClr val="009999"/>
            </a:solidFill>
            <a:round/>
            <a:headEnd type="none" w="sm" len="sm"/>
            <a:tailEnd type="stealth" w="med" len="lg"/>
          </a:ln>
        </p:spPr>
      </p:cxnSp>
      <p:cxnSp>
        <p:nvCxnSpPr>
          <p:cNvPr id="23586" name="Straight Arrow Connector 63"/>
          <p:cNvCxnSpPr>
            <a:cxnSpLocks noChangeShapeType="1"/>
          </p:cNvCxnSpPr>
          <p:nvPr/>
        </p:nvCxnSpPr>
        <p:spPr bwMode="auto">
          <a:xfrm rot="16200000" flipH="1">
            <a:off x="5405438" y="2339975"/>
            <a:ext cx="609600" cy="533400"/>
          </a:xfrm>
          <a:prstGeom prst="straightConnector1">
            <a:avLst/>
          </a:prstGeom>
          <a:noFill/>
          <a:ln w="3175" algn="ctr">
            <a:solidFill>
              <a:srgbClr val="9933FF"/>
            </a:solidFill>
            <a:round/>
            <a:headEnd type="none" w="sm" len="sm"/>
            <a:tailEnd type="stealth" w="med" len="lg"/>
          </a:ln>
        </p:spPr>
      </p:cxn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085850" y="2481263"/>
            <a:ext cx="5510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Intensity Distributions at 30 m from </a:t>
            </a:r>
            <a:r>
              <a:rPr lang="en-US" sz="20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Undulator</a:t>
            </a:r>
            <a:r>
              <a:rPr lang="en-US" sz="2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 Center</a:t>
            </a:r>
          </a:p>
        </p:txBody>
      </p:sp>
      <p:sp>
        <p:nvSpPr>
          <p:cNvPr id="54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5000"/>
              </a:lnSpc>
              <a:defRPr/>
            </a:pPr>
            <a:r>
              <a:rPr lang="en-US" sz="3400" b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ea typeface="+mn-ea"/>
                <a:cs typeface="Arial" pitchFamily="34" charset="0"/>
              </a:rPr>
              <a:t>Single-Electron (Fully Transversely-Coherent) UR Intensity Distributions “in Far Field” and “at Source”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rofessional">
  <a:themeElements>
    <a:clrScheme name="">
      <a:dk1>
        <a:srgbClr val="006699"/>
      </a:dk1>
      <a:lt1>
        <a:srgbClr val="FFFFFF"/>
      </a:lt1>
      <a:dk2>
        <a:srgbClr val="000000"/>
      </a:dk2>
      <a:lt2>
        <a:srgbClr val="9999FF"/>
      </a:lt2>
      <a:accent1>
        <a:srgbClr val="CCCCFF"/>
      </a:accent1>
      <a:accent2>
        <a:srgbClr val="FFFFFF"/>
      </a:accent2>
      <a:accent3>
        <a:srgbClr val="FFFFFF"/>
      </a:accent3>
      <a:accent4>
        <a:srgbClr val="005682"/>
      </a:accent4>
      <a:accent5>
        <a:srgbClr val="E2E2FF"/>
      </a:accent5>
      <a:accent6>
        <a:srgbClr val="E7E7E7"/>
      </a:accent6>
      <a:hlink>
        <a:srgbClr val="CCCCFF"/>
      </a:hlink>
      <a:folHlink>
        <a:srgbClr val="FFFFFF"/>
      </a:folHlink>
    </a:clrScheme>
    <a:fontScheme name="Professi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Default Design">
  <a:themeElements>
    <a:clrScheme name="">
      <a:dk1>
        <a:srgbClr val="006699"/>
      </a:dk1>
      <a:lt1>
        <a:srgbClr val="FFFFFF"/>
      </a:lt1>
      <a:dk2>
        <a:srgbClr val="006699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5682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0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DESY European XFEL copy">
  <a:themeElements>
    <a:clrScheme name="">
      <a:dk1>
        <a:srgbClr val="261748"/>
      </a:dk1>
      <a:lt1>
        <a:srgbClr val="FFFFFF"/>
      </a:lt1>
      <a:dk2>
        <a:srgbClr val="000000"/>
      </a:dk2>
      <a:lt2>
        <a:srgbClr val="808080"/>
      </a:lt2>
      <a:accent1>
        <a:srgbClr val="261748"/>
      </a:accent1>
      <a:accent2>
        <a:srgbClr val="333399"/>
      </a:accent2>
      <a:accent3>
        <a:srgbClr val="FFFFFF"/>
      </a:accent3>
      <a:accent4>
        <a:srgbClr val="1F123C"/>
      </a:accent4>
      <a:accent5>
        <a:srgbClr val="ACABB1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Y European XFEL copy">
      <a:majorFont>
        <a:latin typeface="Arial Bold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D930A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rgbClr val="261748"/>
            </a:solidFill>
            <a:effectLst/>
            <a:latin typeface="Arial" pitchFamily="34" charset="0"/>
            <a:ea typeface="ヒラギノ角ゴ ProN W3" charset="0"/>
            <a:cs typeface="ヒラギノ角ゴ ProN W3" charset="0"/>
            <a:sym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FD930A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rgbClr val="261748"/>
            </a:solidFill>
            <a:effectLst/>
            <a:latin typeface="Arial" pitchFamily="34" charset="0"/>
            <a:ea typeface="ヒラギノ角ゴ ProN W3" charset="0"/>
            <a:cs typeface="ヒラギノ角ゴ ProN W3" charset="0"/>
            <a:sym typeface="Arial" pitchFamily="34" charset="0"/>
          </a:defRPr>
        </a:defPPr>
      </a:lstStyle>
    </a:lnDef>
  </a:objectDefaults>
  <a:extraClrSchemeLst>
    <a:extraClrScheme>
      <a:clrScheme name="DESY European XFEL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Professional">
  <a:themeElements>
    <a:clrScheme name="">
      <a:dk1>
        <a:srgbClr val="006699"/>
      </a:dk1>
      <a:lt1>
        <a:srgbClr val="FFFFFF"/>
      </a:lt1>
      <a:dk2>
        <a:srgbClr val="000000"/>
      </a:dk2>
      <a:lt2>
        <a:srgbClr val="9999FF"/>
      </a:lt2>
      <a:accent1>
        <a:srgbClr val="CCCCFF"/>
      </a:accent1>
      <a:accent2>
        <a:srgbClr val="FFFFFF"/>
      </a:accent2>
      <a:accent3>
        <a:srgbClr val="FFFFFF"/>
      </a:accent3>
      <a:accent4>
        <a:srgbClr val="005682"/>
      </a:accent4>
      <a:accent5>
        <a:srgbClr val="E2E2FF"/>
      </a:accent5>
      <a:accent6>
        <a:srgbClr val="E7E7E7"/>
      </a:accent6>
      <a:hlink>
        <a:srgbClr val="CCCCFF"/>
      </a:hlink>
      <a:folHlink>
        <a:srgbClr val="FFFFFF"/>
      </a:folHlink>
    </a:clrScheme>
    <a:fontScheme name="Professi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9_Professional">
  <a:themeElements>
    <a:clrScheme name="">
      <a:dk1>
        <a:srgbClr val="006699"/>
      </a:dk1>
      <a:lt1>
        <a:srgbClr val="FFFFFF"/>
      </a:lt1>
      <a:dk2>
        <a:srgbClr val="000000"/>
      </a:dk2>
      <a:lt2>
        <a:srgbClr val="9999FF"/>
      </a:lt2>
      <a:accent1>
        <a:srgbClr val="CCCCFF"/>
      </a:accent1>
      <a:accent2>
        <a:srgbClr val="FFFFFF"/>
      </a:accent2>
      <a:accent3>
        <a:srgbClr val="FFFFFF"/>
      </a:accent3>
      <a:accent4>
        <a:srgbClr val="005682"/>
      </a:accent4>
      <a:accent5>
        <a:srgbClr val="E2E2FF"/>
      </a:accent5>
      <a:accent6>
        <a:srgbClr val="E7E7E7"/>
      </a:accent6>
      <a:hlink>
        <a:srgbClr val="CCCCFF"/>
      </a:hlink>
      <a:folHlink>
        <a:srgbClr val="FFFFFF"/>
      </a:folHlink>
    </a:clrScheme>
    <a:fontScheme name="1_Professi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Professional">
  <a:themeElements>
    <a:clrScheme name="">
      <a:dk1>
        <a:srgbClr val="006699"/>
      </a:dk1>
      <a:lt1>
        <a:srgbClr val="FFFFFF"/>
      </a:lt1>
      <a:dk2>
        <a:srgbClr val="000000"/>
      </a:dk2>
      <a:lt2>
        <a:srgbClr val="9999FF"/>
      </a:lt2>
      <a:accent1>
        <a:srgbClr val="CCCCFF"/>
      </a:accent1>
      <a:accent2>
        <a:srgbClr val="FFFFFF"/>
      </a:accent2>
      <a:accent3>
        <a:srgbClr val="FFFFFF"/>
      </a:accent3>
      <a:accent4>
        <a:srgbClr val="005682"/>
      </a:accent4>
      <a:accent5>
        <a:srgbClr val="E2E2FF"/>
      </a:accent5>
      <a:accent6>
        <a:srgbClr val="E7E7E7"/>
      </a:accent6>
      <a:hlink>
        <a:srgbClr val="CCCCFF"/>
      </a:hlink>
      <a:folHlink>
        <a:srgbClr val="FFFFFF"/>
      </a:folHlink>
    </a:clrScheme>
    <a:fontScheme name="1_Professi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0099"/>
      </a:accent1>
      <a:accent2>
        <a:srgbClr val="00AFAF"/>
      </a:accent2>
      <a:accent3>
        <a:srgbClr val="FFFFFF"/>
      </a:accent3>
      <a:accent4>
        <a:srgbClr val="000000"/>
      </a:accent4>
      <a:accent5>
        <a:srgbClr val="AAAACA"/>
      </a:accent5>
      <a:accent6>
        <a:srgbClr val="009E9E"/>
      </a:accent6>
      <a:hlink>
        <a:srgbClr val="FFCC66"/>
      </a:hlink>
      <a:folHlink>
        <a:srgbClr val="FF0000"/>
      </a:folHlink>
    </a:clrScheme>
    <a:fontScheme name="1_Blank">
      <a:majorFont>
        <a:latin typeface="Arial Narrow"/>
        <a:ea typeface="Osaka"/>
        <a:cs typeface=""/>
      </a:majorFont>
      <a:minorFont>
        <a:latin typeface="Arial Narrow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folHlink"/>
          </a:buClr>
          <a:buSzPct val="135000"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Osaka" charset="-128"/>
          </a:defRPr>
        </a:defPPr>
      </a:lstStyle>
    </a:lnDef>
  </a:objectDefaults>
  <a:extraClrSchemeLst>
    <a:extraClrScheme>
      <a:clrScheme name="1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11498</TotalTime>
  <Words>3711</Words>
  <Application>Microsoft Office PowerPoint</Application>
  <PresentationFormat>On-screen Show (4:3)</PresentationFormat>
  <Paragraphs>810</Paragraphs>
  <Slides>44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26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74" baseType="lpstr">
      <vt:lpstr>2_Blank</vt:lpstr>
      <vt:lpstr>5_Blank</vt:lpstr>
      <vt:lpstr>1_Blank</vt:lpstr>
      <vt:lpstr>Office Theme</vt:lpstr>
      <vt:lpstr>8_Professional</vt:lpstr>
      <vt:lpstr>1_Office Theme</vt:lpstr>
      <vt:lpstr>7_Blank</vt:lpstr>
      <vt:lpstr>4_Office Theme</vt:lpstr>
      <vt:lpstr>8_Blank</vt:lpstr>
      <vt:lpstr>Professional</vt:lpstr>
      <vt:lpstr>9_Blank</vt:lpstr>
      <vt:lpstr>2_Office Theme</vt:lpstr>
      <vt:lpstr>3_Blank</vt:lpstr>
      <vt:lpstr>3_Default Design</vt:lpstr>
      <vt:lpstr>3_Office Theme</vt:lpstr>
      <vt:lpstr>10_Blank</vt:lpstr>
      <vt:lpstr>12_Blank</vt:lpstr>
      <vt:lpstr>13_Blank</vt:lpstr>
      <vt:lpstr>6_Blank</vt:lpstr>
      <vt:lpstr>DESY European XFEL copy</vt:lpstr>
      <vt:lpstr>1_Professional</vt:lpstr>
      <vt:lpstr>5_Office Theme</vt:lpstr>
      <vt:lpstr>6_Office Theme</vt:lpstr>
      <vt:lpstr>7_Office Theme</vt:lpstr>
      <vt:lpstr>11_Blank</vt:lpstr>
      <vt:lpstr>9_Professional</vt:lpstr>
      <vt:lpstr>Document</vt:lpstr>
      <vt:lpstr>Photo Editor Photo</vt:lpstr>
      <vt:lpstr>Equation</vt:lpstr>
      <vt:lpstr>Microsoft Equation 3.0</vt:lpstr>
      <vt:lpstr>Introduction to  "Synchrotron Radiation Workshop"</vt:lpstr>
      <vt:lpstr>Outline</vt:lpstr>
      <vt:lpstr>Slide 3</vt:lpstr>
      <vt:lpstr>Slide 4</vt:lpstr>
      <vt:lpstr>General Motivation: Start To End Simulation</vt:lpstr>
      <vt:lpstr>Single particle imaging at the SPB instrument of the European XFEL–from start to end II</vt:lpstr>
      <vt:lpstr>Some Computer Codes for Synchrotron Radiation and X-Ray Optics Simulation</vt:lpstr>
      <vt:lpstr>Slide 8</vt:lpstr>
      <vt:lpstr>Slide 9</vt:lpstr>
      <vt:lpstr>Formation of Intensity Distribution of Partially-Coherent Spontaneous SR after Propagation  through a Beamline in a 3rd Generation Source</vt:lpstr>
      <vt:lpstr>Estimation of X-Ray Beam Angular Divergence  and Source Size by Wavefront Propagation</vt:lpstr>
      <vt:lpstr>Slide 12</vt:lpstr>
      <vt:lpstr>NSLS-II Hard X-Ray Nanoprobe (HXN) Beamline  Conceptual Optical Scheme</vt:lpstr>
      <vt:lpstr>Intensity Distributions at Different Locations</vt:lpstr>
      <vt:lpstr>Intensity Distributions at Sample for Different  Secondary Source Aperture Sizes at HXN (NSLS-II)</vt:lpstr>
      <vt:lpstr>Final Focal Spot Size and Flux vs  Secondary Source Aperture Size (HXN, NSLS-II)</vt:lpstr>
      <vt:lpstr>Slide 17</vt:lpstr>
      <vt:lpstr>Slide 18</vt:lpstr>
      <vt:lpstr>Slide 19</vt:lpstr>
      <vt:lpstr>Slide 20</vt:lpstr>
      <vt:lpstr>Slide 21</vt:lpstr>
      <vt:lpstr>NSLS-II Coherent Hard X-Ray (CHX) Beamline Conceptual Optical Scheme</vt:lpstr>
      <vt:lpstr>Partially-Coherent Wavefront Propagation Calculations for CHX</vt:lpstr>
      <vt:lpstr>Partially-Coherent Wavefront Propagation Calculations for CHX</vt:lpstr>
      <vt:lpstr>Partially-Coherent Wavefront Propagation Calculations for CHX</vt:lpstr>
      <vt:lpstr>Partially-Coherent Wavefront Propagation Calculations for CHX</vt:lpstr>
      <vt:lpstr>Slide 27</vt:lpstr>
      <vt:lpstr>Slide 28</vt:lpstr>
      <vt:lpstr>Slide 29</vt:lpstr>
      <vt:lpstr>Slide 30</vt:lpstr>
      <vt:lpstr>Slide 31</vt:lpstr>
      <vt:lpstr>Extension of Hartmann Wavefront Sensor Method  To Probe Transverse Coherence Over Wavefront</vt:lpstr>
      <vt:lpstr>Slide 33</vt:lpstr>
      <vt:lpstr>SRW Applications (Summary)</vt:lpstr>
      <vt:lpstr>Acknowledgements 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Partially-Coherent  Wavefront Propagation Simulation Methods  for 3rd and 4th Generation SR Sources</dc:title>
  <dc:creator>chubar</dc:creator>
  <cp:lastModifiedBy>chubar</cp:lastModifiedBy>
  <cp:revision>196</cp:revision>
  <dcterms:created xsi:type="dcterms:W3CDTF">2012-06-29T03:09:33Z</dcterms:created>
  <dcterms:modified xsi:type="dcterms:W3CDTF">2013-06-02T13:59:28Z</dcterms:modified>
</cp:coreProperties>
</file>