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8" r:id="rId2"/>
    <p:sldId id="267" r:id="rId3"/>
    <p:sldId id="259" r:id="rId4"/>
    <p:sldId id="260" r:id="rId5"/>
    <p:sldId id="261" r:id="rId6"/>
    <p:sldId id="269" r:id="rId7"/>
    <p:sldId id="262" r:id="rId8"/>
    <p:sldId id="264" r:id="rId9"/>
    <p:sldId id="271" r:id="rId10"/>
    <p:sldId id="270" r:id="rId11"/>
    <p:sldId id="272" r:id="rId12"/>
    <p:sldId id="274" r:id="rId13"/>
    <p:sldId id="278" r:id="rId14"/>
    <p:sldId id="277" r:id="rId15"/>
    <p:sldId id="282" r:id="rId16"/>
    <p:sldId id="279" r:id="rId17"/>
    <p:sldId id="275" r:id="rId18"/>
    <p:sldId id="280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026"/>
    <a:srgbClr val="81BA16"/>
    <a:srgbClr val="F2C522"/>
    <a:srgbClr val="FF9900"/>
    <a:srgbClr val="1166AA"/>
    <a:srgbClr val="7DA9DA"/>
    <a:srgbClr val="8A8B8E"/>
    <a:srgbClr val="1B50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62" autoAdjust="0"/>
  </p:normalViewPr>
  <p:slideViewPr>
    <p:cSldViewPr snapToGrid="0">
      <p:cViewPr varScale="1">
        <p:scale>
          <a:sx n="70" d="100"/>
          <a:sy n="70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DBC17-DD8B-40C8-8E18-5686CFAE23D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A18FF-8B37-44FC-A3E7-ACE8A9D64E3F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AAE49-ADF0-4608-A1B8-AA621E4D29D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430C1-D0B0-4E39-9662-13F2E3DC2EF7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6E7C0-807B-4607-8223-EB1B979B7AEA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2EC0E-B323-4E42-817D-F1517BAA58F4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DBC17-DD8B-40C8-8E18-5686CFAE23D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ACB82-029C-4846-9D40-32E591DECF7C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7E3FB-C4CD-4589-97B1-9C3C20423B3D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77F7A-8204-4F65-BF7E-11BB03151236}" type="slidenum">
              <a:rPr lang="en-US"/>
              <a:pPr/>
              <a:t>9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 b="1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804087" y="6586151"/>
            <a:ext cx="2356752" cy="2543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235450" y="6624638"/>
            <a:ext cx="40798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70888" y="6624638"/>
            <a:ext cx="744537" cy="215900"/>
          </a:xfrm>
        </p:spPr>
        <p:txBody>
          <a:bodyPr/>
          <a:lstStyle>
            <a:lvl1pPr>
              <a:defRPr/>
            </a:lvl1pPr>
          </a:lstStyle>
          <a:p>
            <a:fld id="{20B89E97-310B-4B05-88A6-A9CED02ACB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E25A-42B1-4BE6-A339-393647416D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2057400" cy="546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5163"/>
            <a:ext cx="6019800" cy="546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16954-6553-4405-90E7-E90EB54E0E2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90883" y="6593840"/>
            <a:ext cx="2795917" cy="2641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20" y="6603613"/>
            <a:ext cx="3042192" cy="25438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Jean-Michel </a:t>
            </a:r>
            <a:r>
              <a:rPr lang="en-GB" dirty="0" err="1" smtClean="0"/>
              <a:t>Chaize</a:t>
            </a:r>
            <a:r>
              <a:rPr lang="en-GB" dirty="0" smtClean="0"/>
              <a:t> ISDD Accelerator Control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7280" y="6613525"/>
            <a:ext cx="379095" cy="244475"/>
          </a:xfrm>
        </p:spPr>
        <p:txBody>
          <a:bodyPr/>
          <a:lstStyle>
            <a:lvl1pPr>
              <a:defRPr/>
            </a:lvl1pPr>
          </a:lstStyle>
          <a:p>
            <a:fld id="{20CFEC29-360C-4E4B-AB7B-1B7FB30E9D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DD13F-237D-4DC3-BA98-7325D50683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83708" y="6586151"/>
            <a:ext cx="2767914" cy="25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26908" y="6613525"/>
            <a:ext cx="3145567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5256C-04D4-4742-9B04-22B4BD8CDC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5319D-A31E-441B-893A-427A5213DE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23EAF-5D85-4FC5-A0A0-A793AB61BC1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ECA69-3BC6-4F45-8C17-294C64247DA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71DCF-D099-429E-91AB-059C0A9379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8C6F1-0D5D-4571-9635-DB2BEF64F5D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65163"/>
            <a:ext cx="822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0" y="6613525"/>
            <a:ext cx="88741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03700" y="6613525"/>
            <a:ext cx="41687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4388" y="6613525"/>
            <a:ext cx="661987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33DD13F-237D-4DC3-BA98-7325D50683DA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2000">
          <a:solidFill>
            <a:schemeClr val="tx1"/>
          </a:solidFill>
          <a:latin typeface="+mn-lt"/>
        </a:defRPr>
      </a:lvl2pPr>
      <a:lvl3pPr marL="1079500" indent="-161925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>
          <a:solidFill>
            <a:schemeClr val="tx1"/>
          </a:solidFill>
          <a:latin typeface="+mn-lt"/>
        </a:defRPr>
      </a:lvl3pPr>
      <a:lvl4pPr marL="1527175" indent="-173038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600">
          <a:solidFill>
            <a:schemeClr val="tx1"/>
          </a:solidFill>
          <a:latin typeface="+mn-lt"/>
        </a:defRPr>
      </a:lvl4pPr>
      <a:lvl5pPr marL="19748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5pPr>
      <a:lvl6pPr marL="24320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6pPr>
      <a:lvl7pPr marL="28892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7pPr>
      <a:lvl8pPr marL="33464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8pPr>
      <a:lvl9pPr marL="3803650" indent="-182563" algn="l" rtl="0" fontAlgn="base">
        <a:spcBef>
          <a:spcPct val="20000"/>
        </a:spcBef>
        <a:spcAft>
          <a:spcPct val="0"/>
        </a:spcAft>
        <a:buClr>
          <a:srgbClr val="7DA9DA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aize@esrf.fr" TargetMode="External"/><Relationship Id="rId4" Type="http://schemas.openxmlformats.org/officeDocument/2006/relationships/hyperlink" Target="mailto:Jouni.Mattila@tut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Mobile Platform for Remote Inspection Inside ESRF Tunnel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/>
          <a:p>
            <a:r>
              <a:rPr lang="en-US" dirty="0"/>
              <a:t>A tool for minimizing the </a:t>
            </a:r>
            <a:r>
              <a:rPr lang="en-US" dirty="0" smtClean="0"/>
              <a:t>down-time</a:t>
            </a:r>
          </a:p>
          <a:p>
            <a:r>
              <a:rPr lang="en-US" sz="1600" i="1" dirty="0" smtClean="0"/>
              <a:t>Jean-Michel </a:t>
            </a:r>
            <a:r>
              <a:rPr lang="en-US" sz="1600" i="1" dirty="0" err="1" smtClean="0"/>
              <a:t>Chaize</a:t>
            </a:r>
            <a:endParaRPr lang="en-US" sz="1600" i="1" dirty="0" smtClean="0"/>
          </a:p>
          <a:p>
            <a:r>
              <a:rPr lang="en-US" sz="1600" b="0" i="1" dirty="0" smtClean="0"/>
              <a:t>David Robinson</a:t>
            </a:r>
          </a:p>
          <a:p>
            <a:r>
              <a:rPr lang="en-US" sz="1600" b="0" i="1" dirty="0" smtClean="0"/>
              <a:t>Laurent Hardy</a:t>
            </a:r>
          </a:p>
          <a:p>
            <a:r>
              <a:rPr lang="en-US" sz="1600" b="0" i="1" dirty="0" err="1" smtClean="0"/>
              <a:t>Jouni</a:t>
            </a:r>
            <a:r>
              <a:rPr lang="en-US" sz="1600" b="0" i="1" dirty="0" smtClean="0"/>
              <a:t> </a:t>
            </a:r>
            <a:r>
              <a:rPr lang="en-US" sz="1600" b="0" i="1" dirty="0" err="1" smtClean="0"/>
              <a:t>Mattila</a:t>
            </a:r>
            <a:endParaRPr lang="en-US" sz="1600" b="0" i="1" dirty="0" smtClean="0"/>
          </a:p>
          <a:p>
            <a:r>
              <a:rPr lang="en-US" sz="1600" b="0" i="1" dirty="0" err="1" smtClean="0"/>
              <a:t>Antti</a:t>
            </a:r>
            <a:r>
              <a:rPr lang="en-US" sz="1600" b="0" i="1" dirty="0" smtClean="0"/>
              <a:t> </a:t>
            </a:r>
            <a:r>
              <a:rPr lang="en-US" sz="1600" b="0" i="1" dirty="0" err="1" smtClean="0"/>
              <a:t>Hahto</a:t>
            </a:r>
            <a:endParaRPr lang="en-US" sz="1600" b="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11240" y="4526280"/>
            <a:ext cx="13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ESRF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26480" y="5151120"/>
            <a:ext cx="240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Tampere </a:t>
            </a:r>
            <a:r>
              <a:rPr lang="en-US" sz="1800" dirty="0" smtClean="0"/>
              <a:t>University of Technology </a:t>
            </a:r>
            <a:endParaRPr lang="en-GB" sz="1800" dirty="0"/>
          </a:p>
        </p:txBody>
      </p:sp>
      <p:sp>
        <p:nvSpPr>
          <p:cNvPr id="6" name="Right Brace 5"/>
          <p:cNvSpPr/>
          <p:nvPr/>
        </p:nvSpPr>
        <p:spPr>
          <a:xfrm>
            <a:off x="5943600" y="4465320"/>
            <a:ext cx="42672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5745480" y="4389120"/>
            <a:ext cx="243840" cy="67056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699760" y="5227320"/>
            <a:ext cx="320040" cy="41148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xLasernDepthStereo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289" y="4065814"/>
            <a:ext cx="1664453" cy="2134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tools, market growing rapidly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3357" y="4094291"/>
            <a:ext cx="2511878" cy="196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owerBo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485" y="2477860"/>
            <a:ext cx="2226129" cy="1669597"/>
          </a:xfrm>
          <a:prstGeom prst="rect">
            <a:avLst/>
          </a:prstGeom>
        </p:spPr>
      </p:pic>
      <p:pic>
        <p:nvPicPr>
          <p:cNvPr id="11" name="Picture 10" descr="seekurjr72dp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26871" y="3483088"/>
            <a:ext cx="2563586" cy="2545783"/>
          </a:xfrm>
          <a:prstGeom prst="rect">
            <a:avLst/>
          </a:prstGeom>
        </p:spPr>
      </p:pic>
      <p:pic>
        <p:nvPicPr>
          <p:cNvPr id="12" name="Picture 11" descr="smCheckingDo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9641" y="2372498"/>
            <a:ext cx="1462314" cy="2134188"/>
          </a:xfrm>
          <a:prstGeom prst="rect">
            <a:avLst/>
          </a:prstGeom>
        </p:spPr>
      </p:pic>
      <p:pic>
        <p:nvPicPr>
          <p:cNvPr id="13" name="Picture 12" descr="smGripPeopleBo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67366" y="2193704"/>
            <a:ext cx="1322614" cy="3244686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90991" y="2353429"/>
            <a:ext cx="2380879" cy="4145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795911" y="1309511"/>
            <a:ext cx="1670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bought one!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from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35636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Manual joystick remote operation is not sufficient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coverage sometimes weak</a:t>
            </a:r>
          </a:p>
          <a:p>
            <a:pPr lvl="1"/>
            <a:r>
              <a:rPr lang="en-US" dirty="0" smtClean="0"/>
              <a:t>Video transmission freezing </a:t>
            </a:r>
            <a:r>
              <a:rPr lang="en-GB" dirty="0" smtClean="0"/>
              <a:t> -&gt; unsecure situation</a:t>
            </a:r>
          </a:p>
          <a:p>
            <a:pPr lvl="1"/>
            <a:r>
              <a:rPr lang="en-US" dirty="0" smtClean="0"/>
              <a:t>Very long travel become tedious.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need far more than a remote operated car,  </a:t>
            </a:r>
          </a:p>
          <a:p>
            <a:pPr lvl="1"/>
            <a:r>
              <a:rPr lang="en-US" dirty="0" smtClean="0"/>
              <a:t>The vehicle should be able to go to destination autonomously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WiFi</a:t>
            </a:r>
            <a:r>
              <a:rPr lang="en-US" dirty="0" smtClean="0"/>
              <a:t> interrupted-&gt; Continue until target position reached</a:t>
            </a:r>
          </a:p>
          <a:p>
            <a:pPr lvl="1"/>
            <a:r>
              <a:rPr lang="en-US" dirty="0" smtClean="0"/>
              <a:t>Should take the best decision in case of unforeseen situation</a:t>
            </a:r>
          </a:p>
          <a:p>
            <a:r>
              <a:rPr lang="en-US" dirty="0" smtClean="0"/>
              <a:t>Reliability is a real issue…</a:t>
            </a:r>
          </a:p>
          <a:p>
            <a:pPr lvl="1"/>
            <a:r>
              <a:rPr lang="en-US" dirty="0" smtClean="0"/>
              <a:t>Autonomy for at least one week.</a:t>
            </a:r>
          </a:p>
          <a:p>
            <a:r>
              <a:rPr lang="en-US" dirty="0" smtClean="0"/>
              <a:t>Shielding missing, -&gt;, +20Kg payload -&gt; not possible on many devices</a:t>
            </a:r>
          </a:p>
          <a:p>
            <a:r>
              <a:rPr lang="en-US" dirty="0" smtClean="0"/>
              <a:t>Limited facilities for localization</a:t>
            </a:r>
          </a:p>
          <a:p>
            <a:pPr lvl="1"/>
            <a:r>
              <a:rPr lang="en-US" dirty="0" smtClean="0"/>
              <a:t>No GPS, No active transponders, should learn form environment.</a:t>
            </a:r>
          </a:p>
          <a:p>
            <a:r>
              <a:rPr lang="en-US" dirty="0" smtClean="0"/>
              <a:t>Need to be modular and extensible</a:t>
            </a:r>
          </a:p>
          <a:p>
            <a:pPr lvl="1"/>
            <a:r>
              <a:rPr lang="en-US" dirty="0" smtClean="0"/>
              <a:t>Infrared camera, radiation measurement etc…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45493" y="6549081"/>
            <a:ext cx="3076832" cy="308919"/>
          </a:xfrm>
        </p:spPr>
        <p:txBody>
          <a:bodyPr/>
          <a:lstStyle/>
          <a:p>
            <a:r>
              <a:rPr lang="en-US" dirty="0" smtClean="0"/>
              <a:t>Icalepcs09 October 12 - 16 2009 Kobe, Japan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28" name="Picture 4" descr="C:\Users\chaize\AppData\Local\Microsoft\Windows\Temporary Internet Files\Content.IE5\BBMRFE1U\MCj042445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2975" y="1790481"/>
            <a:ext cx="1851025" cy="15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do not have the necessary competences</a:t>
            </a:r>
            <a:br>
              <a:rPr lang="en-US" dirty="0" smtClean="0"/>
            </a:br>
            <a:r>
              <a:rPr lang="en-US" dirty="0" smtClean="0"/>
              <a:t>-&gt;Collaborative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a partner with high level of expertise in robotics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Artificial intelligence, Virtual reality</a:t>
            </a:r>
          </a:p>
          <a:p>
            <a:pPr lvl="1"/>
            <a:r>
              <a:rPr lang="en-US" dirty="0" smtClean="0"/>
              <a:t>Remote handling</a:t>
            </a:r>
          </a:p>
          <a:p>
            <a:pPr lvl="1"/>
            <a:r>
              <a:rPr lang="en-US" dirty="0" err="1" smtClean="0"/>
              <a:t>Intelligency</a:t>
            </a:r>
            <a:r>
              <a:rPr lang="en-US" dirty="0" smtClean="0"/>
              <a:t> of mobile machine</a:t>
            </a:r>
          </a:p>
          <a:p>
            <a:pPr lvl="1"/>
            <a:r>
              <a:rPr lang="en-US" dirty="0" smtClean="0"/>
              <a:t>Mechanical design</a:t>
            </a:r>
          </a:p>
          <a:p>
            <a:pPr lvl="1"/>
            <a:r>
              <a:rPr lang="en-US" dirty="0" smtClean="0"/>
              <a:t>Is building a robot for ITER</a:t>
            </a:r>
          </a:p>
          <a:p>
            <a:r>
              <a:rPr lang="en-US" dirty="0" err="1" smtClean="0"/>
              <a:t>Interdiciplinarity</a:t>
            </a:r>
            <a:r>
              <a:rPr lang="en-US" dirty="0" smtClean="0"/>
              <a:t>, cooperation industry, </a:t>
            </a:r>
          </a:p>
          <a:p>
            <a:r>
              <a:rPr lang="en-US" dirty="0" smtClean="0"/>
              <a:t>technology transfer</a:t>
            </a:r>
          </a:p>
          <a:p>
            <a:r>
              <a:rPr lang="en-US" dirty="0" smtClean="0"/>
              <a:t>The Target: Building a tool that can be reproduced and used in other institutes.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447" y="2074766"/>
            <a:ext cx="3841433" cy="189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7715"/>
            <a:ext cx="5546407" cy="73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ITER_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1550" y="2038033"/>
            <a:ext cx="3092450" cy="3097212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7091" y="3307080"/>
            <a:ext cx="282402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boedesta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1690" y="1648776"/>
            <a:ext cx="5421630" cy="4066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LabRat</a:t>
            </a:r>
            <a:r>
              <a:rPr lang="en-US" dirty="0" smtClean="0"/>
              <a:t> project: general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7" descr="structurep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572330"/>
            <a:ext cx="655320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9" name="Picture 8" descr="labrat_so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5850" y="1441994"/>
            <a:ext cx="6873354" cy="482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User Interface</a:t>
            </a:r>
            <a:endParaRPr lang="en-GB" dirty="0"/>
          </a:p>
        </p:txBody>
      </p:sp>
      <p:pic>
        <p:nvPicPr>
          <p:cNvPr id="7" name="Content Placeholder 6" descr="controlui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Mechanical platform working </a:t>
            </a:r>
          </a:p>
          <a:p>
            <a:pPr lvl="1"/>
            <a:r>
              <a:rPr lang="en-US" dirty="0" smtClean="0"/>
              <a:t>few improvement are necessary</a:t>
            </a:r>
          </a:p>
          <a:p>
            <a:r>
              <a:rPr lang="en-US" dirty="0" smtClean="0"/>
              <a:t>Path planner software OK</a:t>
            </a:r>
          </a:p>
          <a:p>
            <a:r>
              <a:rPr lang="en-US" dirty="0" smtClean="0"/>
              <a:t>On board camera OK</a:t>
            </a:r>
          </a:p>
          <a:p>
            <a:r>
              <a:rPr lang="en-US" dirty="0" smtClean="0"/>
              <a:t>Automatic charging procedure in development</a:t>
            </a:r>
          </a:p>
          <a:p>
            <a:r>
              <a:rPr lang="en-US" dirty="0" smtClean="0"/>
              <a:t>Commissioning of first prototype in November</a:t>
            </a:r>
          </a:p>
          <a:p>
            <a:pPr lvl="1"/>
            <a:r>
              <a:rPr lang="en-US" dirty="0" smtClean="0"/>
              <a:t>For remote observation.</a:t>
            </a:r>
          </a:p>
          <a:p>
            <a:pPr lvl="1"/>
            <a:r>
              <a:rPr lang="en-US" dirty="0" smtClean="0"/>
              <a:t>Need intensive tests before entering in the real tunnel…</a:t>
            </a:r>
          </a:p>
          <a:p>
            <a:pPr lvl="1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developments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Integration of various detectors</a:t>
            </a:r>
          </a:p>
          <a:p>
            <a:pPr lvl="1"/>
            <a:r>
              <a:rPr lang="en-US" dirty="0" smtClean="0"/>
              <a:t>X /Gamma radiation mapping</a:t>
            </a:r>
          </a:p>
          <a:p>
            <a:pPr lvl="1"/>
            <a:r>
              <a:rPr lang="en-US" dirty="0" smtClean="0"/>
              <a:t>Pyrometer</a:t>
            </a:r>
          </a:p>
          <a:p>
            <a:r>
              <a:rPr lang="en-US" dirty="0" smtClean="0"/>
              <a:t>Automatic scanning </a:t>
            </a:r>
          </a:p>
          <a:p>
            <a:pPr lvl="1"/>
            <a:r>
              <a:rPr lang="en-US" dirty="0" smtClean="0"/>
              <a:t>Scan the tunnel volume with detectors</a:t>
            </a:r>
          </a:p>
          <a:p>
            <a:pPr lvl="1"/>
            <a:r>
              <a:rPr lang="en-US" dirty="0" smtClean="0"/>
              <a:t>Do periodical patrol planning</a:t>
            </a:r>
          </a:p>
          <a:p>
            <a:r>
              <a:rPr lang="en-US" dirty="0" smtClean="0"/>
              <a:t>Improve the navigation system</a:t>
            </a:r>
          </a:p>
          <a:p>
            <a:pPr lvl="1"/>
            <a:r>
              <a:rPr lang="en-US" dirty="0" smtClean="0"/>
              <a:t>A navigation system based on stereovision</a:t>
            </a:r>
          </a:p>
          <a:p>
            <a:pPr lvl="1"/>
            <a:r>
              <a:rPr lang="en-US" dirty="0" smtClean="0"/>
              <a:t>Self learning…</a:t>
            </a:r>
          </a:p>
          <a:p>
            <a:r>
              <a:rPr lang="en-US" dirty="0" smtClean="0"/>
              <a:t>A Tango device server  to integrate it in the Control System</a:t>
            </a:r>
          </a:p>
          <a:p>
            <a:pPr lvl="1"/>
            <a:r>
              <a:rPr lang="en-US" dirty="0" smtClean="0"/>
              <a:t>Status, alarm, position etc…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oedesta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081" y="564916"/>
            <a:ext cx="2788920" cy="6089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163"/>
            <a:ext cx="5834418" cy="847725"/>
          </a:xfrm>
        </p:spPr>
        <p:txBody>
          <a:bodyPr/>
          <a:lstStyle/>
          <a:p>
            <a:r>
              <a:rPr lang="fi-FI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2648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sz="3300" dirty="0" smtClean="0"/>
              <a:t>We are close to the first operational prototype.</a:t>
            </a:r>
          </a:p>
          <a:p>
            <a:endParaRPr lang="en-US" sz="3300" dirty="0" smtClean="0"/>
          </a:p>
          <a:p>
            <a:r>
              <a:rPr lang="en-US" sz="3300" dirty="0" smtClean="0"/>
              <a:t>Our aim is to have </a:t>
            </a:r>
            <a:r>
              <a:rPr lang="en-US" sz="3300" dirty="0" err="1" smtClean="0"/>
              <a:t>LabRat</a:t>
            </a:r>
            <a:r>
              <a:rPr lang="en-US" sz="3300" dirty="0" smtClean="0"/>
              <a:t> as a standard industrial </a:t>
            </a:r>
            <a:r>
              <a:rPr lang="en-US" sz="3300" dirty="0" smtClean="0"/>
              <a:t>product</a:t>
            </a:r>
          </a:p>
          <a:p>
            <a:endParaRPr lang="en-US" sz="3300" dirty="0" smtClean="0"/>
          </a:p>
          <a:p>
            <a:r>
              <a:rPr lang="en-US" sz="3300" dirty="0" smtClean="0"/>
              <a:t>Some R&amp;D efforts still needed</a:t>
            </a:r>
          </a:p>
          <a:p>
            <a:pPr lvl="1"/>
            <a:r>
              <a:rPr lang="fi-FI" sz="2400" dirty="0" err="1" smtClean="0"/>
              <a:t>Possibility</a:t>
            </a:r>
            <a:r>
              <a:rPr lang="fi-FI" sz="2400" dirty="0" smtClean="0"/>
              <a:t> to </a:t>
            </a:r>
            <a:r>
              <a:rPr lang="fi-FI" sz="2400" dirty="0" err="1" smtClean="0"/>
              <a:t>obtain</a:t>
            </a:r>
            <a:r>
              <a:rPr lang="fi-FI" sz="2400" dirty="0" smtClean="0"/>
              <a:t> </a:t>
            </a:r>
            <a:r>
              <a:rPr lang="fi-FI" sz="2400" dirty="0" err="1" smtClean="0"/>
              <a:t>some</a:t>
            </a:r>
            <a:r>
              <a:rPr lang="fi-FI" sz="2400" dirty="0" smtClean="0"/>
              <a:t> </a:t>
            </a:r>
            <a:r>
              <a:rPr lang="fi-FI" sz="2400" dirty="0" err="1" smtClean="0"/>
              <a:t>public</a:t>
            </a:r>
            <a:r>
              <a:rPr lang="fi-FI" sz="2400" dirty="0" smtClean="0"/>
              <a:t> R&amp;D </a:t>
            </a:r>
            <a:r>
              <a:rPr lang="fi-FI" sz="2400" dirty="0" err="1" smtClean="0"/>
              <a:t>funding</a:t>
            </a:r>
            <a:r>
              <a:rPr lang="fi-FI" sz="2400" dirty="0" smtClean="0"/>
              <a:t> </a:t>
            </a:r>
            <a:r>
              <a:rPr lang="fi-FI" sz="2400" dirty="0" err="1" smtClean="0"/>
              <a:t>from</a:t>
            </a:r>
            <a:r>
              <a:rPr lang="fi-FI" sz="2400" dirty="0" smtClean="0"/>
              <a:t> Finland</a:t>
            </a:r>
          </a:p>
          <a:p>
            <a:pPr lvl="1"/>
            <a:r>
              <a:rPr lang="fi-FI" sz="2400" dirty="0"/>
              <a:t>F</a:t>
            </a:r>
            <a:r>
              <a:rPr lang="fi-FI" sz="2400" dirty="0" smtClean="0"/>
              <a:t>or adjusting</a:t>
            </a:r>
            <a:r>
              <a:rPr lang="fi-FI" sz="2400" dirty="0"/>
              <a:t> </a:t>
            </a:r>
            <a:r>
              <a:rPr lang="fi-FI" sz="2400" dirty="0" smtClean="0"/>
              <a:t>LabRat to synchtrotrons’ needs, R&amp;D project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3800" dirty="0" smtClean="0"/>
              <a:t>Looking for synchrotrons willing to test the product and partner in the development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Pls. contact: </a:t>
            </a:r>
            <a:r>
              <a:rPr lang="en-US" dirty="0" smtClean="0">
                <a:hlinkClick r:id="rId4"/>
              </a:rPr>
              <a:t>Jouni.Mattila@tut.fi</a:t>
            </a:r>
            <a:r>
              <a:rPr lang="en-US" dirty="0" smtClean="0"/>
              <a:t> or </a:t>
            </a:r>
            <a:r>
              <a:rPr lang="en-US" dirty="0" smtClean="0">
                <a:hlinkClick r:id="rId5"/>
              </a:rPr>
              <a:t>chaize@esrf.fr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LabRat</a:t>
            </a:r>
            <a:r>
              <a:rPr lang="en-US" dirty="0" smtClean="0"/>
              <a:t>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context and the need</a:t>
            </a:r>
          </a:p>
          <a:p>
            <a:endParaRPr lang="en-US" dirty="0" smtClean="0"/>
          </a:p>
          <a:p>
            <a:r>
              <a:rPr lang="en-US" dirty="0" smtClean="0"/>
              <a:t>The project</a:t>
            </a:r>
          </a:p>
          <a:p>
            <a:endParaRPr lang="en-US" dirty="0" smtClean="0"/>
          </a:p>
          <a:p>
            <a:r>
              <a:rPr lang="en-US" dirty="0" smtClean="0"/>
              <a:t>Design features</a:t>
            </a:r>
          </a:p>
          <a:p>
            <a:endParaRPr lang="en-US" dirty="0" smtClean="0"/>
          </a:p>
          <a:p>
            <a:r>
              <a:rPr lang="en-US" dirty="0" smtClean="0"/>
              <a:t>Further development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Icalepcs09 October 12 - 16 2009 Kobe, Japan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24h </a:t>
            </a:r>
            <a:r>
              <a:rPr lang="en-US" dirty="0"/>
              <a:t>operation over 7 </a:t>
            </a:r>
            <a:r>
              <a:rPr lang="en-US" dirty="0" smtClean="0"/>
              <a:t>days -&gt; NO ACCESS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way to do visual checks without cutting the beam</a:t>
            </a:r>
          </a:p>
          <a:p>
            <a:r>
              <a:rPr lang="en-US"/>
              <a:t>no beam cut shorter than one hour</a:t>
            </a:r>
          </a:p>
          <a:p>
            <a:pPr lvl="1"/>
            <a:r>
              <a:rPr lang="en-US"/>
              <a:t>Heating time of the SR equipment</a:t>
            </a:r>
          </a:p>
          <a:p>
            <a:pPr lvl="1"/>
            <a:r>
              <a:rPr lang="en-US"/>
              <a:t>Thermal stabilization time on beamlines optical elements</a:t>
            </a:r>
          </a:p>
          <a:p>
            <a:pPr lvl="1"/>
            <a:r>
              <a:rPr lang="en-US"/>
              <a:t>Etc…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3" descr="ESRF 02-3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259" y="3224683"/>
            <a:ext cx="4936524" cy="328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Aging hardware -&gt; Potential </a:t>
            </a:r>
            <a:r>
              <a:rPr lang="en-US" dirty="0"/>
              <a:t>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/>
              <a:t>Water alarms  (pipes radiation damage)</a:t>
            </a:r>
          </a:p>
          <a:p>
            <a:r>
              <a:rPr lang="en-US" dirty="0"/>
              <a:t>Fire alarms (smoke, hot points…)</a:t>
            </a:r>
          </a:p>
          <a:p>
            <a:r>
              <a:rPr lang="en-US" dirty="0"/>
              <a:t>Temperature alarms (hot point due to beam)</a:t>
            </a:r>
          </a:p>
          <a:p>
            <a:r>
              <a:rPr lang="en-US" dirty="0"/>
              <a:t>Motor blocking (mechanical obstacle)</a:t>
            </a:r>
          </a:p>
          <a:p>
            <a:r>
              <a:rPr lang="en-US" dirty="0"/>
              <a:t>….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6080" y="3609632"/>
            <a:ext cx="36576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Alarm occurrence: Is </a:t>
            </a:r>
            <a:r>
              <a:rPr lang="en-US" dirty="0"/>
              <a:t>it a severe problem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Small leak: we can wait and prepare an intervention at an adequate time.</a:t>
            </a:r>
          </a:p>
          <a:p>
            <a:pPr lvl="1"/>
            <a:r>
              <a:rPr lang="en-US" dirty="0"/>
              <a:t>Big problem: it is better to prepare the intervention before cutting the </a:t>
            </a:r>
            <a:r>
              <a:rPr lang="en-US" dirty="0" smtClean="0"/>
              <a:t>beam</a:t>
            </a:r>
            <a:endParaRPr lang="en-US" dirty="0"/>
          </a:p>
          <a:p>
            <a:pPr lvl="1"/>
            <a:r>
              <a:rPr lang="en-US" dirty="0"/>
              <a:t>Anyway, we have to cut the beam to check!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5370" y="3015544"/>
            <a:ext cx="23336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545" y="3401046"/>
            <a:ext cx="40005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SC005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2015" y="3076333"/>
            <a:ext cx="3231158" cy="348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Temperature problems need beam to show-up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722" y="2279263"/>
            <a:ext cx="25146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fra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6522" y="2354944"/>
            <a:ext cx="3304318" cy="199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65163"/>
            <a:ext cx="9144000" cy="847725"/>
          </a:xfrm>
        </p:spPr>
        <p:txBody>
          <a:bodyPr/>
          <a:lstStyle/>
          <a:p>
            <a:r>
              <a:rPr lang="en-US" sz="4000" dirty="0"/>
              <a:t>An autonomous robot  </a:t>
            </a:r>
            <a:r>
              <a:rPr lang="en-US" sz="4000" dirty="0" smtClean="0"/>
              <a:t>could </a:t>
            </a:r>
            <a:r>
              <a:rPr lang="en-US" sz="4000" dirty="0"/>
              <a:t>help us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/>
              <a:t>Wifi</a:t>
            </a:r>
            <a:r>
              <a:rPr lang="en-US" dirty="0"/>
              <a:t> remote operation</a:t>
            </a:r>
          </a:p>
          <a:p>
            <a:pPr lvl="1"/>
            <a:r>
              <a:rPr lang="en-US" dirty="0" smtClean="0"/>
              <a:t>Color </a:t>
            </a:r>
            <a:r>
              <a:rPr lang="en-US" dirty="0"/>
              <a:t>image transmission to CTRM</a:t>
            </a:r>
          </a:p>
          <a:p>
            <a:pPr lvl="1"/>
            <a:r>
              <a:rPr lang="en-US" dirty="0"/>
              <a:t>Pan tilt zoom high quality </a:t>
            </a:r>
            <a:r>
              <a:rPr lang="en-US" dirty="0" smtClean="0"/>
              <a:t>video </a:t>
            </a:r>
          </a:p>
          <a:p>
            <a:pPr lvl="2"/>
            <a:r>
              <a:rPr lang="en-US" dirty="0" smtClean="0"/>
              <a:t>Movable arm for different point of view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60023" y="6581274"/>
            <a:ext cx="2521051" cy="276726"/>
          </a:xfrm>
        </p:spPr>
        <p:txBody>
          <a:bodyPr/>
          <a:lstStyle/>
          <a:p>
            <a:r>
              <a:rPr lang="en-US" dirty="0" smtClean="0"/>
              <a:t>Icalepcs09 October 12 - 16 2009 Kobe, Japan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2312" y="6603613"/>
            <a:ext cx="3071426" cy="254387"/>
          </a:xfrm>
        </p:spPr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2292" name="Picture 4" descr="section tun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78" y="3827162"/>
            <a:ext cx="50292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bot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343400"/>
            <a:ext cx="2425700" cy="1828800"/>
          </a:xfrm>
          <a:prstGeom prst="rect">
            <a:avLst/>
          </a:prstGeom>
          <a:noFill/>
        </p:spPr>
      </p:pic>
      <p:pic>
        <p:nvPicPr>
          <p:cNvPr id="9" name="Picture 5" descr="IMG_02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2756" y="1636889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ESRF major constraints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Should stay alive without human intervention for one </a:t>
            </a:r>
            <a:r>
              <a:rPr lang="en-US" dirty="0" smtClean="0"/>
              <a:t>week </a:t>
            </a:r>
          </a:p>
          <a:p>
            <a:pPr lvl="2"/>
            <a:r>
              <a:rPr lang="en-US" dirty="0" smtClean="0"/>
              <a:t>automatic recharging system</a:t>
            </a:r>
            <a:endParaRPr lang="en-US" dirty="0"/>
          </a:p>
          <a:p>
            <a:pPr lvl="1"/>
            <a:r>
              <a:rPr lang="en-US" dirty="0"/>
              <a:t>Long travelling path (200m</a:t>
            </a:r>
            <a:r>
              <a:rPr lang="en-US" dirty="0" smtClean="0"/>
              <a:t>)  </a:t>
            </a:r>
          </a:p>
          <a:p>
            <a:pPr lvl="2"/>
            <a:r>
              <a:rPr lang="en-US" dirty="0" smtClean="0"/>
              <a:t>Should be fast enough</a:t>
            </a:r>
            <a:endParaRPr lang="en-US" dirty="0"/>
          </a:p>
          <a:p>
            <a:pPr lvl="1"/>
            <a:r>
              <a:rPr lang="en-US" dirty="0"/>
              <a:t>Narrow </a:t>
            </a:r>
            <a:r>
              <a:rPr lang="en-US" dirty="0" smtClean="0"/>
              <a:t>path (90 cm)</a:t>
            </a:r>
          </a:p>
          <a:p>
            <a:pPr lvl="1"/>
            <a:r>
              <a:rPr lang="en-US" dirty="0" smtClean="0"/>
              <a:t>Need several point of view  for pan/tilt/zoom camera</a:t>
            </a:r>
          </a:p>
          <a:p>
            <a:pPr lvl="2"/>
            <a:r>
              <a:rPr lang="en-US" dirty="0" smtClean="0"/>
              <a:t>movable arm</a:t>
            </a:r>
            <a:endParaRPr lang="en-US" dirty="0"/>
          </a:p>
          <a:p>
            <a:pPr lvl="1"/>
            <a:r>
              <a:rPr lang="en-US" dirty="0" smtClean="0"/>
              <a:t>MTBF should be higher than Storage Ring!</a:t>
            </a:r>
          </a:p>
          <a:p>
            <a:pPr lvl="1"/>
            <a:r>
              <a:rPr lang="en-US" dirty="0" smtClean="0"/>
              <a:t>High level of radiation</a:t>
            </a:r>
          </a:p>
          <a:p>
            <a:pPr lvl="2"/>
            <a:r>
              <a:rPr lang="en-US" dirty="0" smtClean="0"/>
              <a:t>Shielding = 20Kg minimum for lead!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6389" name="Picture 5" descr="IMG_0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959578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" y="2741650"/>
            <a:ext cx="5248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dessus tunn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444" y="3822418"/>
            <a:ext cx="5248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hic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7656" y="4372751"/>
            <a:ext cx="2986344" cy="219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Plethoric choice on the web 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11440" cy="4525963"/>
          </a:xfrm>
        </p:spPr>
        <p:txBody>
          <a:bodyPr/>
          <a:lstStyle/>
          <a:p>
            <a:pPr lvl="1"/>
            <a:r>
              <a:rPr lang="en-US" dirty="0" smtClean="0"/>
              <a:t>Google search on “autonomous robot” give huge and various results…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Icalepcs09 October 12 - 16 2009 Kobe, Japan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Jean-Michel Chaize ISDD Accelerator Control Unit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EC29-360C-4E4B-AB7B-1B7FB30E9D3E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9" name="Picture 8" descr="MetalStorm40mmGrenadeTalonRobotDemo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537" y="2742978"/>
            <a:ext cx="2292422" cy="3452443"/>
          </a:xfrm>
          <a:prstGeom prst="rect">
            <a:avLst/>
          </a:prstGeom>
        </p:spPr>
      </p:pic>
      <p:pic>
        <p:nvPicPr>
          <p:cNvPr id="10" name="Picture 9" descr="robot-w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3915" y="3137338"/>
            <a:ext cx="2686659" cy="302696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3858" y="1443789"/>
            <a:ext cx="4020142" cy="508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130px-nao-robot-francais-apercu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928" y="2986862"/>
            <a:ext cx="1650794" cy="2882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RF_presentation_blue">
  <a:themeElements>
    <a:clrScheme name="ESRF_presentation_blue 13">
      <a:dk1>
        <a:srgbClr val="808080"/>
      </a:dk1>
      <a:lt1>
        <a:srgbClr val="FFFFFF"/>
      </a:lt1>
      <a:dk2>
        <a:srgbClr val="1B5092"/>
      </a:dk2>
      <a:lt2>
        <a:srgbClr val="FFFFFF"/>
      </a:lt2>
      <a:accent1>
        <a:srgbClr val="1166AA"/>
      </a:accent1>
      <a:accent2>
        <a:srgbClr val="7DA9DA"/>
      </a:accent2>
      <a:accent3>
        <a:srgbClr val="ABB3C7"/>
      </a:accent3>
      <a:accent4>
        <a:srgbClr val="DADADA"/>
      </a:accent4>
      <a:accent5>
        <a:srgbClr val="AAB8D2"/>
      </a:accent5>
      <a:accent6>
        <a:srgbClr val="7199C5"/>
      </a:accent6>
      <a:hlink>
        <a:srgbClr val="F2C522"/>
      </a:hlink>
      <a:folHlink>
        <a:srgbClr val="81BA16"/>
      </a:folHlink>
    </a:clrScheme>
    <a:fontScheme name="ESRF_presentation_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RF_presentation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RF_presentation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3">
        <a:dk1>
          <a:srgbClr val="808080"/>
        </a:dk1>
        <a:lt1>
          <a:srgbClr val="FFFFFF"/>
        </a:lt1>
        <a:dk2>
          <a:srgbClr val="1B5092"/>
        </a:dk2>
        <a:lt2>
          <a:srgbClr val="FFFFFF"/>
        </a:lt2>
        <a:accent1>
          <a:srgbClr val="1166AA"/>
        </a:accent1>
        <a:accent2>
          <a:srgbClr val="7DA9DA"/>
        </a:accent2>
        <a:accent3>
          <a:srgbClr val="ABB3C7"/>
        </a:accent3>
        <a:accent4>
          <a:srgbClr val="DADADA"/>
        </a:accent4>
        <a:accent5>
          <a:srgbClr val="AAB8D2"/>
        </a:accent5>
        <a:accent6>
          <a:srgbClr val="7199C5"/>
        </a:accent6>
        <a:hlink>
          <a:srgbClr val="F2C522"/>
        </a:hlink>
        <a:folHlink>
          <a:srgbClr val="81BA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RF_presentation_blue 14">
        <a:dk1>
          <a:srgbClr val="808080"/>
        </a:dk1>
        <a:lt1>
          <a:srgbClr val="FFFFFF"/>
        </a:lt1>
        <a:dk2>
          <a:srgbClr val="1B5092"/>
        </a:dk2>
        <a:lt2>
          <a:srgbClr val="FFFFFF"/>
        </a:lt2>
        <a:accent1>
          <a:srgbClr val="1166AA"/>
        </a:accent1>
        <a:accent2>
          <a:srgbClr val="7DA9DA"/>
        </a:accent2>
        <a:accent3>
          <a:srgbClr val="ABB3C7"/>
        </a:accent3>
        <a:accent4>
          <a:srgbClr val="DADADA"/>
        </a:accent4>
        <a:accent5>
          <a:srgbClr val="AAB8D2"/>
        </a:accent5>
        <a:accent6>
          <a:srgbClr val="7199C5"/>
        </a:accent6>
        <a:hlink>
          <a:srgbClr val="F2C522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909</Words>
  <Application>Microsoft Office PowerPoint</Application>
  <PresentationFormat>On-screen Show (4:3)</PresentationFormat>
  <Paragraphs>190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ESRF_presentation_blue</vt:lpstr>
      <vt:lpstr>A Mobile Platform for Remote Inspection Inside ESRF Tunnel</vt:lpstr>
      <vt:lpstr>LabRat project</vt:lpstr>
      <vt:lpstr>24h operation over 7 days -&gt; NO ACCESS</vt:lpstr>
      <vt:lpstr>Aging hardware -&gt; Potential problems</vt:lpstr>
      <vt:lpstr>Alarm occurrence: Is it a severe problem ?</vt:lpstr>
      <vt:lpstr>Temperature problems need beam to show-up</vt:lpstr>
      <vt:lpstr>An autonomous robot  could help us</vt:lpstr>
      <vt:lpstr>ESRF major constraints</vt:lpstr>
      <vt:lpstr>Plethoric choice on the web </vt:lpstr>
      <vt:lpstr>Commercial products</vt:lpstr>
      <vt:lpstr>Learn from experience</vt:lpstr>
      <vt:lpstr>We do not have the necessary competences -&gt;Collaborative project</vt:lpstr>
      <vt:lpstr>LabRat project: general architecture</vt:lpstr>
      <vt:lpstr>Software architecture</vt:lpstr>
      <vt:lpstr>Graphical User Interface</vt:lpstr>
      <vt:lpstr>Current status</vt:lpstr>
      <vt:lpstr>Further developments</vt:lpstr>
      <vt:lpstr>Conclusions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Admans</dc:creator>
  <cp:lastModifiedBy>CHAIZE Jean-Michel</cp:lastModifiedBy>
  <cp:revision>149</cp:revision>
  <dcterms:created xsi:type="dcterms:W3CDTF">2008-06-13T09:20:29Z</dcterms:created>
  <dcterms:modified xsi:type="dcterms:W3CDTF">2009-10-08T11:40:36Z</dcterms:modified>
</cp:coreProperties>
</file>